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handoutMasterIdLst>
    <p:handoutMasterId r:id="rId33"/>
  </p:handoutMasterIdLst>
  <p:sldIdLst>
    <p:sldId id="256" r:id="rId2"/>
    <p:sldId id="258" r:id="rId3"/>
    <p:sldId id="257" r:id="rId4"/>
    <p:sldId id="260" r:id="rId5"/>
    <p:sldId id="298" r:id="rId6"/>
    <p:sldId id="261" r:id="rId7"/>
    <p:sldId id="294" r:id="rId8"/>
    <p:sldId id="262" r:id="rId9"/>
    <p:sldId id="265" r:id="rId10"/>
    <p:sldId id="283" r:id="rId11"/>
    <p:sldId id="266" r:id="rId12"/>
    <p:sldId id="299" r:id="rId13"/>
    <p:sldId id="267" r:id="rId14"/>
    <p:sldId id="290" r:id="rId15"/>
    <p:sldId id="269" r:id="rId16"/>
    <p:sldId id="296" r:id="rId17"/>
    <p:sldId id="270" r:id="rId18"/>
    <p:sldId id="271" r:id="rId19"/>
    <p:sldId id="301" r:id="rId20"/>
    <p:sldId id="297" r:id="rId21"/>
    <p:sldId id="273" r:id="rId22"/>
    <p:sldId id="274" r:id="rId23"/>
    <p:sldId id="275" r:id="rId24"/>
    <p:sldId id="300" r:id="rId25"/>
    <p:sldId id="280" r:id="rId26"/>
    <p:sldId id="287" r:id="rId27"/>
    <p:sldId id="284" r:id="rId28"/>
    <p:sldId id="289" r:id="rId29"/>
    <p:sldId id="291" r:id="rId30"/>
    <p:sldId id="295" r:id="rId31"/>
    <p:sldId id="293" r:id="rId3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F38D9-0630-46DC-81D5-1E73A5234217}" type="datetimeFigureOut">
              <a:rPr lang="nl-NL" smtClean="0"/>
              <a:t>5-3-2021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CFEB3-D3FE-4529-B0A0-3CEC0A9797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6252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7AFFB9B-9FB8-469E-96F9-4D32314110B6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756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83511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26884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59320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53443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6609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3954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214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089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74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98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452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392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409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87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23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530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5BB1C6-BF8F-4481-8AB2-603A1C8A906A}" type="datetimeFigureOut">
              <a:rPr lang="en-US" smtClean="0"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3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3.wdp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g"/><Relationship Id="rId11" Type="http://schemas.openxmlformats.org/officeDocument/2006/relationships/image" Target="../media/image52.jpg"/><Relationship Id="rId5" Type="http://schemas.openxmlformats.org/officeDocument/2006/relationships/image" Target="../media/image46.jpg"/><Relationship Id="rId10" Type="http://schemas.openxmlformats.org/officeDocument/2006/relationships/image" Target="../media/image51.jpg"/><Relationship Id="rId4" Type="http://schemas.openxmlformats.org/officeDocument/2006/relationships/image" Target="../media/image45.jpg"/><Relationship Id="rId9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ng.com/videos/search?q=hakan+sukur+snelste+goal&amp;view=detail&amp;mid=D7832659719C45BCEBB4D7832659719C45BCEBB4&amp;FORM=VIRE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Voetbalquiz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188337" y="2749192"/>
            <a:ext cx="6351945" cy="2512852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endParaRPr lang="nl-NL" sz="4800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65229">
            <a:off x="7540282" y="3080435"/>
            <a:ext cx="2375169" cy="238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15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Bonuspunt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6" y="2635084"/>
            <a:ext cx="10279112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De keeper neemt een doeltrap. </a:t>
            </a:r>
            <a:br>
              <a:rPr lang="nl-NL" sz="3200" dirty="0"/>
            </a:br>
            <a:r>
              <a:rPr lang="nl-NL" sz="3200" dirty="0"/>
              <a:t>Welke van de volgende beweringen is juist?</a:t>
            </a:r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/>
              <a:t>A) Alleen de keeper mag ‘in de 16’ staan</a:t>
            </a:r>
            <a:br>
              <a:rPr lang="nl-NL" sz="3200" dirty="0"/>
            </a:br>
            <a:r>
              <a:rPr lang="nl-NL" sz="3200" dirty="0"/>
              <a:t>B) De spelers van beide teams mogen in ‘de 16’ staan</a:t>
            </a:r>
            <a:br>
              <a:rPr lang="nl-NL" sz="3200" dirty="0"/>
            </a:br>
            <a:r>
              <a:rPr lang="nl-NL" sz="3200" dirty="0"/>
              <a:t>C) De spelers van het team in balbezit mogen in ‘de</a:t>
            </a:r>
            <a:br>
              <a:rPr lang="nl-NL" sz="3200" dirty="0"/>
            </a:br>
            <a:r>
              <a:rPr lang="nl-NL" sz="3200" dirty="0"/>
              <a:t>     16’ staan</a:t>
            </a:r>
            <a:br>
              <a:rPr lang="nl-NL" sz="3200" dirty="0"/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923804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5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7775126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Hoeveel kanten heeft een voetbal?</a:t>
            </a:r>
          </a:p>
          <a:p>
            <a:pPr marL="0" indent="0">
              <a:buClr>
                <a:srgbClr val="00B050"/>
              </a:buClr>
              <a:buNone/>
            </a:pPr>
            <a:br>
              <a:rPr lang="nl-NL" sz="3200" dirty="0"/>
            </a:br>
            <a:endParaRPr lang="nl-NL" sz="3200" dirty="0"/>
          </a:p>
        </p:txBody>
      </p:sp>
      <p:sp>
        <p:nvSpPr>
          <p:cNvPr id="7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5220317"/>
            <a:ext cx="7775126" cy="779432"/>
          </a:xfrm>
        </p:spPr>
        <p:txBody>
          <a:bodyPr>
            <a:noAutofit/>
          </a:bodyPr>
          <a:lstStyle/>
          <a:p>
            <a:pPr marL="0" indent="0">
              <a:buClr>
                <a:srgbClr val="00B050"/>
              </a:buClr>
              <a:buNone/>
            </a:pPr>
            <a:r>
              <a:rPr lang="nl-NL" sz="3200" dirty="0">
                <a:sym typeface="Wingdings" panose="05000000000000000000" pitchFamily="2" charset="2"/>
              </a:rPr>
              <a:t>Antwoord</a:t>
            </a:r>
            <a:r>
              <a:rPr lang="nl-NL" sz="3200" dirty="0"/>
              <a:t>: 2, een binnenkant en een buitenkant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662" l="573" r="89821">
                        <a14:foregroundMark x1="38853" y1="15296" x2="38853" y2="15296"/>
                        <a14:foregroundMark x1="31183" y1="11568" x2="31183" y2="11568"/>
                        <a14:foregroundMark x1="28459" y1="16252" x2="28459" y2="16252"/>
                        <a14:foregroundMark x1="24301" y1="17208" x2="24301" y2="17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478" y="3291450"/>
            <a:ext cx="2472025" cy="185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0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Opdracht 1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7987424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Noem met je team, binnen 1 minuut, zoveel  mogelijk Nederlandse voetballers op</a:t>
            </a:r>
            <a:br>
              <a:rPr lang="nl-NL" sz="3200" dirty="0"/>
            </a:br>
            <a:br>
              <a:rPr lang="nl-NL" sz="3200" dirty="0"/>
            </a:br>
            <a:endParaRPr lang="nl-NL" sz="3200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938" y="3291450"/>
            <a:ext cx="3856119" cy="25707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57338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6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7775126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De keeper heeft een doeltrap. Hij schiet vanaf de grond en scoort direct bij de tegenstander in de goal. Mag dit?</a:t>
            </a:r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/>
              <a:t>A) Ja</a:t>
            </a:r>
            <a:br>
              <a:rPr lang="nl-NL" sz="3200" dirty="0"/>
            </a:br>
            <a:r>
              <a:rPr lang="nl-NL" sz="3200" dirty="0"/>
              <a:t>B) Nee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578" y="3673643"/>
            <a:ext cx="2821304" cy="21496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65392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7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5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Messi maakte hier zijn eerste hattrick voor  Barcelona. Wat is een officiële hattrick?</a:t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24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965116" y="3701887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A) 3 goals scoren</a:t>
            </a:r>
            <a:br>
              <a:rPr lang="nl-NL" sz="3200" dirty="0"/>
            </a:br>
            <a:r>
              <a:rPr lang="nl-NL" sz="3200" dirty="0"/>
              <a:t> B) 3 goals scoren in 1 speelhelft </a:t>
            </a:r>
            <a:br>
              <a:rPr lang="nl-NL" sz="3200" dirty="0"/>
            </a:br>
            <a:r>
              <a:rPr lang="nl-NL" sz="3200" dirty="0"/>
              <a:t>C)  3 goals in 1 speelhelft zonder dat een</a:t>
            </a:r>
            <a:br>
              <a:rPr lang="nl-NL" sz="3200" dirty="0"/>
            </a:br>
            <a:r>
              <a:rPr lang="nl-NL" sz="3200" dirty="0"/>
              <a:t>     andere speler tussendoor gescoord heeft.</a:t>
            </a:r>
            <a:br>
              <a:rPr lang="nl-NL" sz="3200" dirty="0"/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3811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8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5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Wie is het?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145" y="2931945"/>
            <a:ext cx="809625" cy="962025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924" y="3926054"/>
            <a:ext cx="981075" cy="1095375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844" y="2926429"/>
            <a:ext cx="1495425" cy="981075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2757" y="3935578"/>
            <a:ext cx="619125" cy="1076325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5041" y="3926054"/>
            <a:ext cx="676275" cy="1095375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6891" y="5037471"/>
            <a:ext cx="1116282" cy="753729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4182" y="5038725"/>
            <a:ext cx="1190625" cy="752475"/>
          </a:xfrm>
          <a:prstGeom prst="rect">
            <a:avLst/>
          </a:prstGeom>
        </p:spPr>
      </p:pic>
      <p:sp>
        <p:nvSpPr>
          <p:cNvPr id="24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6" y="3191040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</a:t>
            </a:r>
            <a:r>
              <a:rPr lang="nl-NL" sz="3200" dirty="0" err="1"/>
              <a:t>Hirving</a:t>
            </a:r>
            <a:r>
              <a:rPr lang="nl-NL" sz="3200" dirty="0"/>
              <a:t> </a:t>
            </a:r>
            <a:r>
              <a:rPr lang="nl-NL" sz="3200" dirty="0" err="1"/>
              <a:t>Lozano</a:t>
            </a:r>
            <a:br>
              <a:rPr lang="nl-NL" sz="3200" dirty="0"/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06384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Bonuspunten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8735474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Waar/niet waar:</a:t>
            </a:r>
            <a:br>
              <a:rPr lang="nl-NL" sz="3200" dirty="0"/>
            </a:br>
            <a:r>
              <a:rPr lang="nl-NL" sz="3200" dirty="0"/>
              <a:t>A) De kleinste voetballer van het WK is 163 cm </a:t>
            </a:r>
            <a:br>
              <a:rPr lang="nl-NL" sz="3200" dirty="0"/>
            </a:br>
            <a:r>
              <a:rPr lang="nl-NL" sz="3200" dirty="0"/>
              <a:t>B) De grootste voetballer op dit moment is 208 cm</a:t>
            </a:r>
            <a:br>
              <a:rPr lang="nl-NL" sz="3200" dirty="0"/>
            </a:br>
            <a:r>
              <a:rPr lang="nl-NL" sz="3200" dirty="0"/>
              <a:t>C) De oudste voetballer die ooit een profwedstrijd speelde was op dat moment </a:t>
            </a:r>
            <a:br>
              <a:rPr lang="nl-NL" sz="3200" dirty="0"/>
            </a:br>
            <a:r>
              <a:rPr lang="nl-NL" sz="3200" dirty="0"/>
              <a:t>70 jaar oud</a:t>
            </a:r>
            <a:br>
              <a:rPr lang="nl-NL" sz="3200" dirty="0"/>
            </a:br>
            <a:br>
              <a:rPr lang="nl-NL" sz="3200" dirty="0"/>
            </a:br>
            <a:endParaRPr lang="nl-NL" sz="32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830" y="4165276"/>
            <a:ext cx="1709522" cy="19156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867" y="4704289"/>
            <a:ext cx="2643849" cy="13766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256" y="4702315"/>
            <a:ext cx="2564710" cy="14424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76414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9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5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Hij staat buitenspel:</a:t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24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6" y="3191040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A) Wanneer hij de bal krijgt</a:t>
            </a:r>
            <a:br>
              <a:rPr lang="nl-NL" sz="3200" dirty="0"/>
            </a:br>
            <a:r>
              <a:rPr lang="nl-NL" sz="3200" dirty="0"/>
              <a:t> B) Wanneer hij in het zicht van de</a:t>
            </a:r>
            <a:br>
              <a:rPr lang="nl-NL" sz="3200" dirty="0"/>
            </a:br>
            <a:r>
              <a:rPr lang="nl-NL" sz="3200" dirty="0"/>
              <a:t>      keeper staat bij een schot</a:t>
            </a:r>
            <a:br>
              <a:rPr lang="nl-NL" sz="3200" dirty="0"/>
            </a:br>
            <a:r>
              <a:rPr lang="nl-NL" sz="3200" dirty="0"/>
              <a:t> C) A en B zijn beide waar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632" y="3291450"/>
            <a:ext cx="3888707" cy="22373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9732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10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7775126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Wie is het?</a:t>
            </a:r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/>
              <a:t>- Nederlander</a:t>
            </a:r>
            <a:br>
              <a:rPr lang="nl-NL" sz="3200" dirty="0"/>
            </a:br>
            <a:r>
              <a:rPr lang="nl-NL" sz="3200" dirty="0"/>
              <a:t>- Tatoeages </a:t>
            </a:r>
            <a:br>
              <a:rPr lang="nl-NL" sz="3200" dirty="0"/>
            </a:br>
            <a:r>
              <a:rPr lang="nl-NL" sz="3200" dirty="0"/>
              <a:t>- Vrije trap</a:t>
            </a:r>
            <a:br>
              <a:rPr lang="nl-NL" sz="3200" dirty="0"/>
            </a:br>
            <a:r>
              <a:rPr lang="nl-NL" sz="3200" dirty="0"/>
              <a:t>- Engeland, Frankrijk</a:t>
            </a:r>
            <a:br>
              <a:rPr lang="nl-NL" sz="3200" dirty="0"/>
            </a:br>
            <a:br>
              <a:rPr lang="nl-NL" sz="3200" dirty="0"/>
            </a:br>
            <a:endParaRPr lang="nl-NL" sz="3200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378" y="2942365"/>
            <a:ext cx="2630905" cy="26309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137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11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403" y="3352801"/>
            <a:ext cx="3528219" cy="19852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864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Regels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188337" y="2749192"/>
            <a:ext cx="9497245" cy="2512852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Ieder goed antwoord van een vraag = 1 punt</a:t>
            </a:r>
          </a:p>
          <a:p>
            <a:pPr>
              <a:buClr>
                <a:srgbClr val="00B050"/>
              </a:buClr>
            </a:pPr>
            <a:r>
              <a:rPr lang="nl-NL" sz="3200" dirty="0"/>
              <a:t>De aanvoerder noemt het antwoord op, na overleg</a:t>
            </a:r>
          </a:p>
          <a:p>
            <a:pPr>
              <a:buClr>
                <a:srgbClr val="00B050"/>
              </a:buClr>
            </a:pPr>
            <a:r>
              <a:rPr lang="nl-NL" sz="3200" dirty="0"/>
              <a:t>Iedere opdracht met het team = 3 punten </a:t>
            </a:r>
          </a:p>
          <a:p>
            <a:pPr>
              <a:buClr>
                <a:srgbClr val="00B050"/>
              </a:buClr>
            </a:pPr>
            <a:r>
              <a:rPr lang="nl-NL" sz="3200" dirty="0"/>
              <a:t>Vals spelen = een gele kaart en 1 punt aftrek</a:t>
            </a:r>
          </a:p>
          <a:p>
            <a:pPr>
              <a:buClr>
                <a:srgbClr val="00B050"/>
              </a:buClr>
            </a:pPr>
            <a:r>
              <a:rPr lang="nl-NL" sz="3200" dirty="0"/>
              <a:t>Het team met de meeste punten = het winnende team</a:t>
            </a:r>
          </a:p>
        </p:txBody>
      </p:sp>
    </p:spTree>
    <p:extLst>
      <p:ext uri="{BB962C8B-B14F-4D97-AF65-F5344CB8AC3E}">
        <p14:creationId xmlns:p14="http://schemas.microsoft.com/office/powerpoint/2010/main" val="2982993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Bonuspunten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9855162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Waar/niet waar:</a:t>
            </a:r>
            <a:br>
              <a:rPr lang="nl-NL" sz="3200" dirty="0"/>
            </a:br>
            <a:r>
              <a:rPr lang="nl-NL" sz="3200" dirty="0"/>
              <a:t>A) Vroeger mocht de keeper een terugspeelbal oppakken</a:t>
            </a:r>
            <a:br>
              <a:rPr lang="nl-NL" sz="3200" dirty="0"/>
            </a:br>
            <a:r>
              <a:rPr lang="nl-NL" sz="3200" dirty="0"/>
              <a:t>B) Vroeger speelden ze voetbal met 9 tegen 9</a:t>
            </a:r>
            <a:br>
              <a:rPr lang="nl-NL" sz="3200" dirty="0"/>
            </a:br>
            <a:r>
              <a:rPr lang="nl-NL" sz="3200" dirty="0"/>
              <a:t>C) Vroeger was er nog geen buitenspelregel</a:t>
            </a:r>
            <a:br>
              <a:rPr lang="nl-NL" sz="3200" dirty="0"/>
            </a:br>
            <a:br>
              <a:rPr lang="nl-NL" sz="3200" dirty="0"/>
            </a:br>
            <a:endParaRPr lang="nl-NL" sz="32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769" y="4638502"/>
            <a:ext cx="2643849" cy="13766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37154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12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0" b="100000" l="5750" r="90000">
                        <a14:foregroundMark x1="45000" y1="25000" x2="45000" y2="25000"/>
                        <a14:foregroundMark x1="46000" y1="49250" x2="46000" y2="49250"/>
                        <a14:foregroundMark x1="25500" y1="27500" x2="25500" y2="27500"/>
                        <a14:foregroundMark x1="36250" y1="40750" x2="36250" y2="40750"/>
                        <a14:foregroundMark x1="38000" y1="50500" x2="38000" y2="50500"/>
                        <a14:foregroundMark x1="74750" y1="31250" x2="74750" y2="31250"/>
                        <a14:foregroundMark x1="55500" y1="47500" x2="55500" y2="47500"/>
                        <a14:foregroundMark x1="53750" y1="58000" x2="53750" y2="58000"/>
                        <a14:foregroundMark x1="61250" y1="61500" x2="61250" y2="61500"/>
                        <a14:foregroundMark x1="65250" y1="55500" x2="65250" y2="55500"/>
                        <a14:foregroundMark x1="60750" y1="74250" x2="60750" y2="74250"/>
                        <a14:foregroundMark x1="51000" y1="84500" x2="51000" y2="84500"/>
                        <a14:foregroundMark x1="44250" y1="70500" x2="44250" y2="70500"/>
                        <a14:foregroundMark x1="46000" y1="61750" x2="46000" y2="61750"/>
                        <a14:foregroundMark x1="34500" y1="67250" x2="34500" y2="67250"/>
                        <a14:foregroundMark x1="50500" y1="79250" x2="50500" y2="79250"/>
                        <a14:foregroundMark x1="31000" y1="9000" x2="31000" y2="9000"/>
                        <a14:foregroundMark x1="51000" y1="10500" x2="51000" y2="10500"/>
                        <a14:foregroundMark x1="68000" y1="10500" x2="68000" y2="10500"/>
                        <a14:foregroundMark x1="60250" y1="62500" x2="60250" y2="62500"/>
                        <a14:foregroundMark x1="40750" y1="68750" x2="40750" y2="68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82459" y="633047"/>
            <a:ext cx="2309318" cy="2309318"/>
          </a:xfrm>
          <a:prstGeom prst="rect">
            <a:avLst/>
          </a:prstGeom>
        </p:spPr>
      </p:pic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7775126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Wie is het?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868" y="3680661"/>
            <a:ext cx="1600200" cy="11811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1702" y="4026877"/>
            <a:ext cx="1228725" cy="9144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2755" y="2930333"/>
            <a:ext cx="428625" cy="7239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8392" y="4892148"/>
            <a:ext cx="828675" cy="140017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1702" y="4954311"/>
            <a:ext cx="1057275" cy="13239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1131" y="3662057"/>
            <a:ext cx="1495425" cy="3810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8493" y="2596832"/>
            <a:ext cx="742950" cy="62865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41380" y="3222905"/>
            <a:ext cx="1133475" cy="438150"/>
          </a:xfrm>
          <a:prstGeom prst="rect">
            <a:avLst/>
          </a:prstGeom>
        </p:spPr>
      </p:pic>
      <p:sp>
        <p:nvSpPr>
          <p:cNvPr id="14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3330981"/>
            <a:ext cx="3908718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</a:t>
            </a:r>
            <a:r>
              <a:rPr lang="nl-NL" sz="3200" dirty="0" err="1"/>
              <a:t>Frenkie</a:t>
            </a:r>
            <a:r>
              <a:rPr lang="nl-NL" sz="3200" dirty="0"/>
              <a:t> de Jong</a:t>
            </a:r>
            <a:br>
              <a:rPr lang="nl-NL" sz="3200" dirty="0"/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90885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Opdracht 2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7987424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Houd met 1 persoon, 2 ballonnen, 1 minuut</a:t>
            </a:r>
            <a:br>
              <a:rPr lang="nl-NL" sz="3200" dirty="0"/>
            </a:br>
            <a:r>
              <a:rPr lang="nl-NL" sz="3200" dirty="0"/>
              <a:t> lang in de lucht. </a:t>
            </a:r>
            <a:br>
              <a:rPr lang="nl-NL" sz="3200" dirty="0"/>
            </a:br>
            <a:br>
              <a:rPr lang="nl-NL" sz="3200" dirty="0"/>
            </a:br>
            <a:endParaRPr lang="nl-NL" sz="32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338" y="3443473"/>
            <a:ext cx="2480945" cy="22347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81606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13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5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Hoe hoog ligt de lat van een voetbalgoal?</a:t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24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6" y="3191040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A) 2,25 meter</a:t>
            </a:r>
            <a:br>
              <a:rPr lang="nl-NL" sz="3200" dirty="0"/>
            </a:br>
            <a:r>
              <a:rPr lang="nl-NL" sz="3200" dirty="0"/>
              <a:t> B) 2,32 meter</a:t>
            </a:r>
            <a:br>
              <a:rPr lang="nl-NL" sz="3200" dirty="0"/>
            </a:br>
            <a:r>
              <a:rPr lang="nl-NL" sz="3200" dirty="0"/>
              <a:t> C) 2,44 meter</a:t>
            </a:r>
            <a:br>
              <a:rPr lang="nl-NL" sz="3200" dirty="0"/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41894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14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6" y="2635084"/>
            <a:ext cx="9481089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</a:t>
            </a:r>
            <a:r>
              <a:rPr lang="nl-NL" sz="3200" dirty="0" err="1"/>
              <a:t>Depay</a:t>
            </a:r>
            <a:r>
              <a:rPr lang="nl-NL" sz="3200" dirty="0"/>
              <a:t> neemt hier een penalty. Hij stift de bal door het midden. Dit heet een </a:t>
            </a:r>
            <a:r>
              <a:rPr lang="nl-NL" sz="3200" dirty="0" err="1"/>
              <a:t>Panenka</a:t>
            </a:r>
            <a:r>
              <a:rPr lang="nl-NL" sz="3200" dirty="0"/>
              <a:t>. Waar komt deze naam vandaan?</a:t>
            </a:r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/>
              <a:t>A) De eerste voetballer die dit deed heette </a:t>
            </a:r>
            <a:r>
              <a:rPr lang="nl-NL" sz="3200" dirty="0" err="1"/>
              <a:t>Panenka</a:t>
            </a:r>
            <a:br>
              <a:rPr lang="nl-NL" sz="3200" dirty="0"/>
            </a:br>
            <a:r>
              <a:rPr lang="nl-NL" sz="3200" dirty="0"/>
              <a:t>B) Het komt net als ‘corner, penalty etc.’ uit Engeland</a:t>
            </a:r>
            <a:br>
              <a:rPr lang="nl-NL" sz="3200" dirty="0"/>
            </a:br>
            <a:r>
              <a:rPr lang="nl-NL" sz="3200" dirty="0"/>
              <a:t>C) Het komt van de woorden Pan en Ka: stift en scoor</a:t>
            </a:r>
            <a:br>
              <a:rPr lang="nl-NL" sz="3200" dirty="0"/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707307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15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5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Gareth </a:t>
            </a:r>
            <a:r>
              <a:rPr lang="nl-NL" sz="3200" dirty="0" err="1"/>
              <a:t>Bale</a:t>
            </a:r>
            <a:r>
              <a:rPr lang="nl-NL" sz="3200" dirty="0"/>
              <a:t> sprint tijdens deze wedstrijd het snelste van alle voetballers. Hoe hard rent hij?</a:t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24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965116" y="3701887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A) 32,6 km/u</a:t>
            </a:r>
            <a:br>
              <a:rPr lang="nl-NL" sz="3200" dirty="0"/>
            </a:br>
            <a:r>
              <a:rPr lang="nl-NL" sz="3200" dirty="0"/>
              <a:t> B) 34,8 km/u</a:t>
            </a:r>
            <a:br>
              <a:rPr lang="nl-NL" sz="3200" dirty="0"/>
            </a:br>
            <a:r>
              <a:rPr lang="nl-NL" sz="3200" dirty="0"/>
              <a:t> C) 36,9 km/u</a:t>
            </a:r>
            <a:br>
              <a:rPr lang="nl-NL" sz="3200" dirty="0"/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747508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Opdracht 3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0" b="100000" l="5750" r="90000">
                        <a14:foregroundMark x1="45000" y1="25000" x2="45000" y2="25000"/>
                        <a14:foregroundMark x1="46000" y1="49250" x2="46000" y2="49250"/>
                        <a14:foregroundMark x1="25500" y1="27500" x2="25500" y2="27500"/>
                        <a14:foregroundMark x1="36250" y1="40750" x2="36250" y2="40750"/>
                        <a14:foregroundMark x1="38000" y1="50500" x2="38000" y2="50500"/>
                        <a14:foregroundMark x1="74750" y1="31250" x2="74750" y2="31250"/>
                        <a14:foregroundMark x1="55500" y1="47500" x2="55500" y2="47500"/>
                        <a14:foregroundMark x1="53750" y1="58000" x2="53750" y2="58000"/>
                        <a14:foregroundMark x1="61250" y1="61500" x2="61250" y2="61500"/>
                        <a14:foregroundMark x1="65250" y1="55500" x2="65250" y2="55500"/>
                        <a14:foregroundMark x1="60750" y1="74250" x2="60750" y2="74250"/>
                        <a14:foregroundMark x1="51000" y1="84500" x2="51000" y2="84500"/>
                        <a14:foregroundMark x1="44250" y1="70500" x2="44250" y2="70500"/>
                        <a14:foregroundMark x1="46000" y1="61750" x2="46000" y2="61750"/>
                        <a14:foregroundMark x1="34500" y1="67250" x2="34500" y2="67250"/>
                        <a14:foregroundMark x1="50500" y1="79250" x2="50500" y2="79250"/>
                        <a14:foregroundMark x1="31000" y1="9000" x2="31000" y2="9000"/>
                        <a14:foregroundMark x1="51000" y1="10500" x2="51000" y2="10500"/>
                        <a14:foregroundMark x1="68000" y1="10500" x2="68000" y2="10500"/>
                        <a14:foregroundMark x1="60250" y1="62500" x2="60250" y2="62500"/>
                        <a14:foregroundMark x1="40750" y1="68750" x2="40750" y2="68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82459" y="633047"/>
            <a:ext cx="2309318" cy="2309318"/>
          </a:xfrm>
          <a:prstGeom prst="rect">
            <a:avLst/>
          </a:prstGeom>
        </p:spPr>
      </p:pic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7987424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Op de bank - Concentratiespel</a:t>
            </a:r>
          </a:p>
          <a:p>
            <a:pPr>
              <a:buClr>
                <a:srgbClr val="00B050"/>
              </a:buClr>
            </a:pPr>
            <a:r>
              <a:rPr lang="nl-NL" sz="3200" dirty="0"/>
              <a:t>Uit ieder team mogen er 2 personen op een stoel gaan zitten</a:t>
            </a:r>
          </a:p>
          <a:p>
            <a:pPr>
              <a:buClr>
                <a:srgbClr val="00B050"/>
              </a:buClr>
            </a:pPr>
            <a:r>
              <a:rPr lang="nl-NL" sz="3200" dirty="0"/>
              <a:t>Zij doen het tegenovergestelde van de spelleider. Maak je een foutje dan ben je af</a:t>
            </a:r>
            <a:br>
              <a:rPr lang="nl-NL" sz="3200" dirty="0"/>
            </a:br>
            <a:br>
              <a:rPr lang="nl-NL" sz="3200" dirty="0"/>
            </a:br>
            <a:endParaRPr lang="nl-NL" sz="32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073" y="3511012"/>
            <a:ext cx="2823319" cy="21174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662877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16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965116" y="2635084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Deze goal van NEC gaat er niet in. Hoe komt dat?</a:t>
            </a:r>
          </a:p>
        </p:txBody>
      </p:sp>
      <p:sp>
        <p:nvSpPr>
          <p:cNvPr id="24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965116" y="3697874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A) Er komt een hond op het veld</a:t>
            </a:r>
            <a:br>
              <a:rPr lang="nl-NL" sz="3200" dirty="0"/>
            </a:br>
            <a:r>
              <a:rPr lang="nl-NL" sz="3200" dirty="0"/>
              <a:t> B) Een verzorger houdt de bal tegen</a:t>
            </a:r>
            <a:br>
              <a:rPr lang="nl-NL" sz="3200" dirty="0"/>
            </a:br>
            <a:r>
              <a:rPr lang="nl-NL" sz="3200" dirty="0"/>
              <a:t> C) De bal gaat er via de lat en de paal uit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2" name="verzorger kopt bal uit doe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7935" y="1600200"/>
            <a:ext cx="5273790" cy="418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2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17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965116" y="2635084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Deze goal gaat er niet in. Hoe komt dat?</a:t>
            </a:r>
          </a:p>
        </p:txBody>
      </p:sp>
      <p:sp>
        <p:nvSpPr>
          <p:cNvPr id="24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965116" y="3697874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A) Er komt een hond op het veld</a:t>
            </a:r>
            <a:br>
              <a:rPr lang="nl-NL" sz="3200" dirty="0"/>
            </a:br>
            <a:r>
              <a:rPr lang="nl-NL" sz="3200" dirty="0"/>
              <a:t> B) Een verzorger houdt de bal tegen</a:t>
            </a:r>
            <a:br>
              <a:rPr lang="nl-NL" sz="3200" dirty="0"/>
            </a:br>
            <a:r>
              <a:rPr lang="nl-NL" sz="3200" dirty="0"/>
              <a:t> C) De bal gaat er via de lat en </a:t>
            </a:r>
            <a:br>
              <a:rPr lang="nl-NL" sz="3200" dirty="0"/>
            </a:br>
            <a:r>
              <a:rPr lang="nl-NL" sz="3200" dirty="0"/>
              <a:t>      de paal uit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3" name="Hond voorkomt doelpun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36122" y="2635084"/>
            <a:ext cx="6189561" cy="285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3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18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5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Op hoeveel meter zijn deze 2 lijnen getrokken?</a:t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24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3711659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A) 5 en 16 meter</a:t>
            </a:r>
            <a:br>
              <a:rPr lang="nl-NL" sz="3200" dirty="0"/>
            </a:br>
            <a:r>
              <a:rPr lang="nl-NL" sz="3200" dirty="0"/>
              <a:t> B) 4 en 15 meter</a:t>
            </a:r>
            <a:br>
              <a:rPr lang="nl-NL" sz="3200" dirty="0"/>
            </a:br>
            <a:r>
              <a:rPr lang="nl-NL" sz="3200" dirty="0"/>
              <a:t> C) 5 en 15 meter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8" name="Picture 2" descr="Afbeeldingsresultaat voor lengte voetbalve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057" y="3693417"/>
            <a:ext cx="3033061" cy="202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Rechte verbindingslijn met pijl 8"/>
          <p:cNvCxnSpPr>
            <a:cxnSpLocks/>
          </p:cNvCxnSpPr>
          <p:nvPr/>
        </p:nvCxnSpPr>
        <p:spPr>
          <a:xfrm>
            <a:off x="7706139" y="2779604"/>
            <a:ext cx="19878" cy="1649771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met pijl 11"/>
          <p:cNvCxnSpPr>
            <a:cxnSpLocks/>
          </p:cNvCxnSpPr>
          <p:nvPr/>
        </p:nvCxnSpPr>
        <p:spPr>
          <a:xfrm>
            <a:off x="8021473" y="2764127"/>
            <a:ext cx="13252" cy="1487010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27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Voorbeeld 1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347364" y="2424856"/>
            <a:ext cx="5088712" cy="1035017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5400" dirty="0"/>
              <a:t>Feit</a:t>
            </a:r>
          </a:p>
        </p:txBody>
      </p:sp>
      <p:sp>
        <p:nvSpPr>
          <p:cNvPr id="9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708962" y="3547047"/>
            <a:ext cx="7775126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Wisselen tijdens een officiële wedstrijd mag:</a:t>
            </a:r>
            <a:br>
              <a:rPr lang="nl-NL" sz="3200" dirty="0"/>
            </a:br>
            <a:r>
              <a:rPr lang="nl-NL" sz="3200" dirty="0"/>
              <a:t>A) 3X</a:t>
            </a:r>
            <a:br>
              <a:rPr lang="nl-NL" sz="3200" dirty="0"/>
            </a:br>
            <a:r>
              <a:rPr lang="nl-NL" sz="3200" dirty="0"/>
              <a:t>B) 4X</a:t>
            </a:r>
            <a:br>
              <a:rPr lang="nl-NL" sz="3200" dirty="0"/>
            </a:br>
            <a:r>
              <a:rPr lang="nl-NL" sz="3200" dirty="0"/>
              <a:t>C) 5X </a:t>
            </a:r>
          </a:p>
          <a:p>
            <a:pPr>
              <a:buClr>
                <a:srgbClr val="00B050"/>
              </a:buClr>
            </a:pPr>
            <a:r>
              <a:rPr lang="nl-NL" sz="3200" dirty="0">
                <a:sym typeface="Wingdings" panose="05000000000000000000" pitchFamily="2" charset="2"/>
              </a:rPr>
              <a:t> Bij JO13-1 mogen wij door wisselen</a:t>
            </a:r>
            <a:endParaRPr lang="nl-NL" sz="32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911" y="3579413"/>
            <a:ext cx="3108668" cy="20663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945741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Bonuspunt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6" y="2635084"/>
            <a:ext cx="8510187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>
                <a:sym typeface="Wingdings" panose="05000000000000000000" pitchFamily="2" charset="2"/>
              </a:rPr>
              <a:t>Bij welke afbeelding geeft de scheidsrechter aan dat het een indirecte vrije schop is?</a:t>
            </a:r>
          </a:p>
          <a:p>
            <a:pPr>
              <a:buClr>
                <a:srgbClr val="00B050"/>
              </a:buClr>
            </a:pPr>
            <a:endParaRPr lang="nl-NL" sz="3200" dirty="0">
              <a:sym typeface="Wingdings" panose="05000000000000000000" pitchFamily="2" charset="2"/>
            </a:endParaRPr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>
                <a:sym typeface="Wingdings" panose="05000000000000000000" pitchFamily="2" charset="2"/>
              </a:rPr>
              <a:t>											A)					  B)</a:t>
            </a:r>
          </a:p>
          <a:p>
            <a:pPr marL="0" indent="0">
              <a:buClr>
                <a:srgbClr val="00B050"/>
              </a:buClr>
              <a:buNone/>
            </a:pPr>
            <a:br>
              <a:rPr lang="nl-NL" sz="3200" dirty="0">
                <a:sym typeface="Wingdings" panose="05000000000000000000" pitchFamily="2" charset="2"/>
              </a:rPr>
            </a:br>
            <a:r>
              <a:rPr lang="nl-NL" sz="3200" dirty="0">
                <a:sym typeface="Wingdings" panose="05000000000000000000" pitchFamily="2" charset="2"/>
              </a:rPr>
              <a:t> Bij JO13 is dit hetzelfde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B174620-DD3D-47C8-B6F2-B96A5A13A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096" y="3689151"/>
            <a:ext cx="1831631" cy="247808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48CB6A3-48DC-4738-9461-6AE07D813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681" y="3676222"/>
            <a:ext cx="1831631" cy="249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203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Opdracht 4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5"/>
            <a:ext cx="7775126" cy="717716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Wie onthoud van de 10 afbeeldingen de meeste spelers?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791" y="3291450"/>
            <a:ext cx="4353890" cy="23839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699" y="3352801"/>
            <a:ext cx="4176760" cy="24383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737" y="3282569"/>
            <a:ext cx="4474722" cy="25153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2495" y="3311375"/>
            <a:ext cx="3585206" cy="25222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1950" y="3282569"/>
            <a:ext cx="4072326" cy="27113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1480" y="3282569"/>
            <a:ext cx="4186201" cy="27871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9168" y="3330825"/>
            <a:ext cx="4591859" cy="25829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9305" y="3252383"/>
            <a:ext cx="4130550" cy="28474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1950" y="3304061"/>
            <a:ext cx="4267884" cy="28452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49168" y="3303230"/>
            <a:ext cx="4670089" cy="27208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8508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Voorbeeld 2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424856"/>
            <a:ext cx="5088712" cy="1035017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5400" dirty="0"/>
              <a:t> Weetje</a:t>
            </a:r>
          </a:p>
        </p:txBody>
      </p:sp>
      <p:sp>
        <p:nvSpPr>
          <p:cNvPr id="9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640529" y="3717998"/>
            <a:ext cx="10168851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Wat doet de keeper met deze bal?</a:t>
            </a:r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/>
              <a:t>A) Hij vangt hem</a:t>
            </a:r>
            <a:br>
              <a:rPr lang="nl-NL" sz="3200" dirty="0"/>
            </a:br>
            <a:r>
              <a:rPr lang="nl-NL" sz="3200" dirty="0"/>
              <a:t>B) Hij kopt de bal eruit</a:t>
            </a:r>
            <a:br>
              <a:rPr lang="nl-NL" sz="3200" dirty="0"/>
            </a:br>
            <a:r>
              <a:rPr lang="nl-NL" sz="3200" dirty="0"/>
              <a:t>C) Hij hakt de bal eruit</a:t>
            </a:r>
          </a:p>
          <a:p>
            <a:pPr marL="0" indent="0">
              <a:buClr>
                <a:srgbClr val="00B050"/>
              </a:buClr>
              <a:buNone/>
            </a:pPr>
            <a:br>
              <a:rPr lang="nl-NL" sz="3200" dirty="0"/>
            </a:br>
            <a:endParaRPr lang="nl-NL" sz="3200" dirty="0"/>
          </a:p>
        </p:txBody>
      </p:sp>
      <p:pic>
        <p:nvPicPr>
          <p:cNvPr id="3" name="Goalkeeper René Higuita's Incredible Scorpion Kick  From The Archi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73062" y="3338546"/>
            <a:ext cx="4656743" cy="261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56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Voorbeeld 3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347364" y="2424856"/>
            <a:ext cx="5088712" cy="1035017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5400" dirty="0"/>
              <a:t>Opdracht</a:t>
            </a:r>
          </a:p>
        </p:txBody>
      </p:sp>
      <p:sp>
        <p:nvSpPr>
          <p:cNvPr id="9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708961" y="3547047"/>
            <a:ext cx="10180711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We gaan tossen voor de aftrap maar dan op een andere manier. </a:t>
            </a:r>
            <a:br>
              <a:rPr lang="nl-NL" sz="3200" dirty="0"/>
            </a:br>
            <a:r>
              <a:rPr lang="nl-NL" sz="3200" dirty="0">
                <a:sym typeface="Wingdings" panose="05000000000000000000" pitchFamily="2" charset="2"/>
              </a:rPr>
              <a:t> Leg het muntje op je </a:t>
            </a:r>
            <a:r>
              <a:rPr lang="nl-NL" sz="3200" dirty="0" err="1">
                <a:sym typeface="Wingdings" panose="05000000000000000000" pitchFamily="2" charset="2"/>
              </a:rPr>
              <a:t>elleboog</a:t>
            </a:r>
            <a:r>
              <a:rPr lang="nl-NL" sz="3200" dirty="0">
                <a:sym typeface="Wingdings" panose="05000000000000000000" pitchFamily="2" charset="2"/>
              </a:rPr>
              <a:t> en vang deze op d.m.v. het maken van een vloeiende beweging.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364669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1</a:t>
            </a:r>
          </a:p>
        </p:txBody>
      </p:sp>
      <p:sp>
        <p:nvSpPr>
          <p:cNvPr id="7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295860" y="2635084"/>
            <a:ext cx="7775126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De snelste goal ooit op een WK is gemaakt door Hakan </a:t>
            </a:r>
            <a:r>
              <a:rPr lang="nl-NL" sz="3200" dirty="0" err="1"/>
              <a:t>Sukur</a:t>
            </a:r>
            <a:r>
              <a:rPr lang="nl-NL" sz="3200" dirty="0"/>
              <a:t>. Hoe snel was dit?</a:t>
            </a:r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/>
              <a:t>A) 9 seconden</a:t>
            </a:r>
            <a:br>
              <a:rPr lang="nl-NL" sz="3200" dirty="0"/>
            </a:br>
            <a:r>
              <a:rPr lang="nl-NL" sz="3200" dirty="0"/>
              <a:t>B) 10 seconden</a:t>
            </a:r>
            <a:br>
              <a:rPr lang="nl-NL" sz="3200" dirty="0"/>
            </a:br>
            <a:r>
              <a:rPr lang="nl-NL" sz="3200" dirty="0"/>
              <a:t>C) 11 seconden</a:t>
            </a:r>
          </a:p>
        </p:txBody>
      </p:sp>
      <p:sp>
        <p:nvSpPr>
          <p:cNvPr id="2" name="AutoShape 2" descr="WK 2002: Sükür maakt snelste WK-goal | WK Voetbal 2014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589555" y="3092335"/>
            <a:ext cx="4204367" cy="232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794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2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8735474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We starten de wedstrijd met een aftrap. Mag je vanaf de aftrap direct scoren?</a:t>
            </a:r>
            <a:br>
              <a:rPr lang="nl-NL" sz="3200" dirty="0"/>
            </a:br>
            <a:br>
              <a:rPr lang="nl-NL" sz="3200" dirty="0"/>
            </a:br>
            <a:endParaRPr lang="nl-NL" sz="3200" dirty="0"/>
          </a:p>
        </p:txBody>
      </p:sp>
      <p:sp>
        <p:nvSpPr>
          <p:cNvPr id="7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3745073"/>
            <a:ext cx="8735474" cy="1193409"/>
          </a:xfrm>
        </p:spPr>
        <p:txBody>
          <a:bodyPr>
            <a:noAutofit/>
          </a:bodyPr>
          <a:lstStyle/>
          <a:p>
            <a:pPr marL="0" indent="0">
              <a:buClr>
                <a:srgbClr val="00B050"/>
              </a:buClr>
              <a:buNone/>
            </a:pPr>
            <a:r>
              <a:rPr lang="nl-NL" sz="3200" dirty="0"/>
              <a:t>A) Ja</a:t>
            </a:r>
            <a:br>
              <a:rPr lang="nl-NL" sz="3200" dirty="0"/>
            </a:br>
            <a:r>
              <a:rPr lang="nl-NL" sz="3200" dirty="0"/>
              <a:t>B) Nee</a:t>
            </a:r>
            <a:br>
              <a:rPr lang="nl-NL" sz="3200" dirty="0"/>
            </a:br>
            <a:br>
              <a:rPr lang="nl-NL" sz="3200" dirty="0"/>
            </a:b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0283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3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7775126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>
                <a:solidFill>
                  <a:schemeClr val="tx1"/>
                </a:solidFill>
              </a:rPr>
              <a:t> Zinedine Zidane scoort hier met een prachtig schot. Hoe noemen we zo’n schot?</a:t>
            </a:r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>
                <a:solidFill>
                  <a:schemeClr val="tx1"/>
                </a:solidFill>
              </a:rPr>
              <a:t>A) Omhaal</a:t>
            </a:r>
            <a:br>
              <a:rPr lang="nl-NL" sz="3200" dirty="0">
                <a:solidFill>
                  <a:schemeClr val="tx1"/>
                </a:solidFill>
              </a:rPr>
            </a:br>
            <a:r>
              <a:rPr lang="nl-NL" sz="3200" dirty="0">
                <a:solidFill>
                  <a:schemeClr val="tx1"/>
                </a:solidFill>
              </a:rPr>
              <a:t>B) Volley</a:t>
            </a:r>
            <a:br>
              <a:rPr lang="nl-NL" sz="3200" dirty="0">
                <a:solidFill>
                  <a:schemeClr val="tx1"/>
                </a:solidFill>
              </a:rPr>
            </a:br>
            <a:r>
              <a:rPr lang="nl-NL" sz="3200" dirty="0">
                <a:solidFill>
                  <a:schemeClr val="tx1"/>
                </a:solidFill>
              </a:rPr>
              <a:t>C) Dropkick</a:t>
            </a:r>
          </a:p>
        </p:txBody>
      </p:sp>
    </p:spTree>
    <p:extLst>
      <p:ext uri="{BB962C8B-B14F-4D97-AF65-F5344CB8AC3E}">
        <p14:creationId xmlns:p14="http://schemas.microsoft.com/office/powerpoint/2010/main" val="2024236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84387" y="982132"/>
            <a:ext cx="9601196" cy="1303867"/>
          </a:xfrm>
        </p:spPr>
        <p:txBody>
          <a:bodyPr>
            <a:normAutofit/>
          </a:bodyPr>
          <a:lstStyle/>
          <a:p>
            <a:r>
              <a:rPr lang="nl-NL" sz="6000" b="1" dirty="0"/>
              <a:t>Vraag 4</a:t>
            </a:r>
          </a:p>
        </p:txBody>
      </p:sp>
      <p:sp>
        <p:nvSpPr>
          <p:cNvPr id="6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1084387" y="2635084"/>
            <a:ext cx="7775126" cy="1193409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nl-NL" sz="3200" dirty="0"/>
              <a:t> Hoe lang moet een voetbalveld zijn?</a:t>
            </a:r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/>
              <a:t>A) Tussen de 60 – 80 meter</a:t>
            </a:r>
            <a:br>
              <a:rPr lang="nl-NL" sz="3200" dirty="0"/>
            </a:br>
            <a:r>
              <a:rPr lang="nl-NL" sz="3200" dirty="0"/>
              <a:t>B) Tussen de 70 – 90 meter</a:t>
            </a:r>
            <a:br>
              <a:rPr lang="nl-NL" sz="3200" dirty="0"/>
            </a:br>
            <a:r>
              <a:rPr lang="nl-NL" sz="3200" dirty="0"/>
              <a:t>C) Tussen de 90 – 120 meter</a:t>
            </a:r>
            <a:br>
              <a:rPr lang="nl-NL" sz="3200" dirty="0"/>
            </a:br>
            <a:endParaRPr lang="nl-NL" sz="3200" dirty="0"/>
          </a:p>
          <a:p>
            <a:pPr marL="0" indent="0">
              <a:buClr>
                <a:srgbClr val="00B050"/>
              </a:buClr>
              <a:buNone/>
            </a:pPr>
            <a:r>
              <a:rPr lang="nl-NL" sz="3200" dirty="0">
                <a:sym typeface="Wingdings" panose="05000000000000000000" pitchFamily="2" charset="2"/>
              </a:rPr>
              <a:t> Bij JO-13 is dit ook zo</a:t>
            </a:r>
            <a:br>
              <a:rPr lang="nl-NL" sz="3200" dirty="0"/>
            </a:br>
            <a:endParaRPr lang="nl-NL" sz="3200" dirty="0"/>
          </a:p>
        </p:txBody>
      </p:sp>
      <p:pic>
        <p:nvPicPr>
          <p:cNvPr id="1026" name="Picture 2" descr="Afbeeldingsresultaat voor lengte voetbalve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057" y="3693417"/>
            <a:ext cx="3033061" cy="202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7371973" y="3504503"/>
            <a:ext cx="3033061" cy="8716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5717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sch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sch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c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390</TotalTime>
  <Words>1075</Words>
  <Application>Microsoft Office PowerPoint</Application>
  <PresentationFormat>Breedbeeld</PresentationFormat>
  <Paragraphs>95</Paragraphs>
  <Slides>31</Slides>
  <Notes>0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6" baseType="lpstr">
      <vt:lpstr>Arial</vt:lpstr>
      <vt:lpstr>Calibri</vt:lpstr>
      <vt:lpstr>Garamond</vt:lpstr>
      <vt:lpstr>Wingdings</vt:lpstr>
      <vt:lpstr>Organisch</vt:lpstr>
      <vt:lpstr>Voetbalquiz</vt:lpstr>
      <vt:lpstr>Regels</vt:lpstr>
      <vt:lpstr>Voorbeeld 1</vt:lpstr>
      <vt:lpstr>Voorbeeld 2</vt:lpstr>
      <vt:lpstr>Voorbeeld 3</vt:lpstr>
      <vt:lpstr>Vraag 1</vt:lpstr>
      <vt:lpstr>Vraag 2</vt:lpstr>
      <vt:lpstr>Vraag 3</vt:lpstr>
      <vt:lpstr>Vraag 4</vt:lpstr>
      <vt:lpstr>Bonuspunt</vt:lpstr>
      <vt:lpstr>Vraag 5</vt:lpstr>
      <vt:lpstr>Opdracht 1</vt:lpstr>
      <vt:lpstr>Vraag 6</vt:lpstr>
      <vt:lpstr>Vraag 7</vt:lpstr>
      <vt:lpstr>Vraag 8</vt:lpstr>
      <vt:lpstr>Bonuspunten</vt:lpstr>
      <vt:lpstr>Vraag 9</vt:lpstr>
      <vt:lpstr>Vraag 10</vt:lpstr>
      <vt:lpstr>Vraag 11</vt:lpstr>
      <vt:lpstr>Bonuspunten</vt:lpstr>
      <vt:lpstr>Vraag 12</vt:lpstr>
      <vt:lpstr>Opdracht 2</vt:lpstr>
      <vt:lpstr>Vraag 13</vt:lpstr>
      <vt:lpstr>Vraag 14</vt:lpstr>
      <vt:lpstr>Vraag 15</vt:lpstr>
      <vt:lpstr>Opdracht 3</vt:lpstr>
      <vt:lpstr>Vraag 16</vt:lpstr>
      <vt:lpstr>Vraag 17</vt:lpstr>
      <vt:lpstr>Vraag 18</vt:lpstr>
      <vt:lpstr>Bonuspunt</vt:lpstr>
      <vt:lpstr>Opdracht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Droppels Voetbalquiz</dc:title>
  <dc:creator>Frank Dirks</dc:creator>
  <cp:lastModifiedBy>Frank Dirks</cp:lastModifiedBy>
  <cp:revision>64</cp:revision>
  <cp:lastPrinted>2019-12-05T12:53:11Z</cp:lastPrinted>
  <dcterms:created xsi:type="dcterms:W3CDTF">2019-01-24T17:09:40Z</dcterms:created>
  <dcterms:modified xsi:type="dcterms:W3CDTF">2021-03-05T07:22:34Z</dcterms:modified>
</cp:coreProperties>
</file>