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1" r:id="rId1"/>
  </p:sldMasterIdLst>
  <p:handoutMasterIdLst>
    <p:handoutMasterId r:id="rId33"/>
  </p:handoutMasterIdLst>
  <p:sldIdLst>
    <p:sldId id="256" r:id="rId2"/>
    <p:sldId id="258" r:id="rId3"/>
    <p:sldId id="257" r:id="rId4"/>
    <p:sldId id="260" r:id="rId5"/>
    <p:sldId id="298" r:id="rId6"/>
    <p:sldId id="261" r:id="rId7"/>
    <p:sldId id="294" r:id="rId8"/>
    <p:sldId id="262" r:id="rId9"/>
    <p:sldId id="265" r:id="rId10"/>
    <p:sldId id="283" r:id="rId11"/>
    <p:sldId id="266" r:id="rId12"/>
    <p:sldId id="299" r:id="rId13"/>
    <p:sldId id="267" r:id="rId14"/>
    <p:sldId id="290" r:id="rId15"/>
    <p:sldId id="269" r:id="rId16"/>
    <p:sldId id="296" r:id="rId17"/>
    <p:sldId id="270" r:id="rId18"/>
    <p:sldId id="271" r:id="rId19"/>
    <p:sldId id="301" r:id="rId20"/>
    <p:sldId id="297" r:id="rId21"/>
    <p:sldId id="273" r:id="rId22"/>
    <p:sldId id="274" r:id="rId23"/>
    <p:sldId id="275" r:id="rId24"/>
    <p:sldId id="300" r:id="rId25"/>
    <p:sldId id="280" r:id="rId26"/>
    <p:sldId id="287" r:id="rId27"/>
    <p:sldId id="284" r:id="rId28"/>
    <p:sldId id="289" r:id="rId29"/>
    <p:sldId id="291" r:id="rId30"/>
    <p:sldId id="295" r:id="rId31"/>
    <p:sldId id="293" r:id="rId32"/>
  </p:sldIdLst>
  <p:sldSz cx="12192000" cy="6858000"/>
  <p:notesSz cx="6797675" cy="9928225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138" y="1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41F38D9-0630-46DC-81D5-1E73A5234217}" type="datetimeFigureOut">
              <a:rPr lang="nl-NL" smtClean="0"/>
              <a:t>5-3-2021</a:t>
            </a:fld>
            <a:endParaRPr lang="nl-NL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4CFEB3-D3FE-4529-B0A0-3CEC0A9797A2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17625253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F7AFFB9B-9FB8-469E-96F9-4D32314110B6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07563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sche 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0835115"/>
      </p:ext>
    </p:extLst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 en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804268847"/>
      </p:ext>
    </p:extLst>
  </p:cSld>
  <p:clrMapOvr>
    <a:masterClrMapping/>
  </p:clrMapOvr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eraat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2593208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1534438"/>
      </p:ext>
    </p:extLst>
  </p:cSld>
  <p:clrMapOvr>
    <a:masterClrMapping/>
  </p:clrMapOvr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fferte naamkaart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266090"/>
      </p:ext>
    </p:extLst>
  </p:cSld>
  <p:clrMapOvr>
    <a:masterClrMapping/>
  </p:clrMapOvr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Waar of onwa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BB1C6-BF8F-4481-8AB2-603A1C8A906A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439543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FF1211-4E0C-4AB3-B04F-585959BDAFE8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3421431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BDECAF-D3BE-4069-9C78-642ECCD01477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790892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FBDC27-E420-4878-9EE6-7B9656D6442A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97409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7F47CF-67C9-420C-80A5-E2069FF0C2DF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4698415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22DC73-F065-42F5-A9F2-D90B2E42A0B3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54522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BEA702-9B29-41CC-9BCC-3DF8A0D379FE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36392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97649AC-CB8F-4FF1-9A34-5861C74DD0A7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44091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C5CECA-2D3A-4680-9B49-752200DE467C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28718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C3BFE2-83B7-4B0A-B9D3-AB28331082B3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782384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nl-NL"/>
              <a:t>Klik op het pictogram als u een afbeelding wilt toevoegen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EF78E3-FDA3-4D28-AAA2-0B81F349A39D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15308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5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9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C35BB1C6-BF8F-4481-8AB2-603A1C8A906A}" type="datetimeFigureOut">
              <a:rPr lang="en-US" smtClean="0"/>
              <a:t>3/5/2021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6D22F896-40B5-4ADD-8801-0D06FADFA095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75531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5" r:id="rId4"/>
    <p:sldLayoutId id="2147483686" r:id="rId5"/>
    <p:sldLayoutId id="2147483687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3" r:id="rId12"/>
    <p:sldLayoutId id="2147483694" r:id="rId13"/>
    <p:sldLayoutId id="2147483695" r:id="rId14"/>
    <p:sldLayoutId id="2147483696" r:id="rId15"/>
    <p:sldLayoutId id="2147483697" r:id="rId16"/>
    <p:sldLayoutId id="2147483698" r:id="rId17"/>
  </p:sldLayoutIdLst>
  <p:hf sldNum="0"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4.jp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microsoft.com/office/2007/relationships/hdphoto" Target="../media/hdphoto3.wdp"/><Relationship Id="rId7" Type="http://schemas.openxmlformats.org/officeDocument/2006/relationships/image" Target="../media/image32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30.png"/><Relationship Id="rId10" Type="http://schemas.openxmlformats.org/officeDocument/2006/relationships/image" Target="../media/image35.png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8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0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g"/><Relationship Id="rId3" Type="http://schemas.openxmlformats.org/officeDocument/2006/relationships/image" Target="../media/image44.jpg"/><Relationship Id="rId7" Type="http://schemas.openxmlformats.org/officeDocument/2006/relationships/image" Target="../media/image48.jp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jpg"/><Relationship Id="rId11" Type="http://schemas.openxmlformats.org/officeDocument/2006/relationships/image" Target="../media/image52.jpg"/><Relationship Id="rId5" Type="http://schemas.openxmlformats.org/officeDocument/2006/relationships/image" Target="../media/image46.jpg"/><Relationship Id="rId10" Type="http://schemas.openxmlformats.org/officeDocument/2006/relationships/image" Target="../media/image51.jpg"/><Relationship Id="rId4" Type="http://schemas.openxmlformats.org/officeDocument/2006/relationships/image" Target="../media/image45.jpg"/><Relationship Id="rId9" Type="http://schemas.openxmlformats.org/officeDocument/2006/relationships/image" Target="../media/image50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bing.com/videos/search?q=hakan+sukur+snelste+goal&amp;view=detail&amp;mid=D7832659719C45BCEBB4D7832659719C45BCEBB4&amp;FORM=VIRE" TargetMode="External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Voetbalquiz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188337" y="2749192"/>
            <a:ext cx="6351945" cy="2512852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endParaRPr lang="nl-NL" sz="4800" dirty="0"/>
          </a:p>
        </p:txBody>
      </p:sp>
      <p:pic>
        <p:nvPicPr>
          <p:cNvPr id="11" name="Afbeelding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20365229">
            <a:off x="7540282" y="3080435"/>
            <a:ext cx="2375169" cy="23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2155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Bonuspunt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6" y="2635084"/>
            <a:ext cx="10279112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De keeper neemt een doeltrap. </a:t>
            </a:r>
            <a:br>
              <a:rPr lang="nl-NL" sz="3200" dirty="0"/>
            </a:br>
            <a:r>
              <a:rPr lang="nl-NL" sz="3200" dirty="0"/>
              <a:t>Welke van de volgende beweringen is juist?</a:t>
            </a:r>
          </a:p>
          <a:p>
            <a:pPr marL="0" indent="0">
              <a:buClr>
                <a:srgbClr val="00B050"/>
              </a:buClr>
              <a:buNone/>
            </a:pPr>
            <a:r>
              <a:rPr lang="nl-NL" sz="3200" dirty="0"/>
              <a:t>A) Alleen de keeper mag ‘in de 16’ staan</a:t>
            </a:r>
            <a:br>
              <a:rPr lang="nl-NL" sz="3200" dirty="0"/>
            </a:br>
            <a:r>
              <a:rPr lang="nl-NL" sz="3200" dirty="0"/>
              <a:t>B) De spelers van beide teams mogen in ‘de 16’ staan</a:t>
            </a:r>
            <a:br>
              <a:rPr lang="nl-NL" sz="3200" dirty="0"/>
            </a:br>
            <a:r>
              <a:rPr lang="nl-NL" sz="3200" dirty="0"/>
              <a:t>C) De spelers van het team in balbezit mogen in ‘de</a:t>
            </a:r>
            <a:br>
              <a:rPr lang="nl-NL" sz="3200" dirty="0"/>
            </a:br>
            <a:r>
              <a:rPr lang="nl-NL" sz="3200" dirty="0"/>
              <a:t>     16’ staan</a:t>
            </a:r>
            <a:br>
              <a:rPr lang="nl-NL" sz="3200" dirty="0"/>
            </a:b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92380426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5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4"/>
            <a:ext cx="7775126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Hoeveel kanten heeft een voetbal?</a:t>
            </a:r>
          </a:p>
          <a:p>
            <a:pPr marL="0" indent="0">
              <a:buClr>
                <a:srgbClr val="00B050"/>
              </a:buClr>
              <a:buNone/>
            </a:pPr>
            <a:br>
              <a:rPr lang="nl-NL" sz="3200" dirty="0"/>
            </a:br>
            <a:endParaRPr lang="nl-NL" sz="3200" dirty="0"/>
          </a:p>
        </p:txBody>
      </p:sp>
      <p:sp>
        <p:nvSpPr>
          <p:cNvPr id="7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5220317"/>
            <a:ext cx="7775126" cy="779432"/>
          </a:xfrm>
        </p:spPr>
        <p:txBody>
          <a:bodyPr>
            <a:noAutofit/>
          </a:bodyPr>
          <a:lstStyle/>
          <a:p>
            <a:pPr marL="0" indent="0">
              <a:buClr>
                <a:srgbClr val="00B050"/>
              </a:buClr>
              <a:buNone/>
            </a:pPr>
            <a:r>
              <a:rPr lang="nl-NL" sz="3200" dirty="0">
                <a:sym typeface="Wingdings" panose="05000000000000000000" pitchFamily="2" charset="2"/>
              </a:rPr>
              <a:t>Antwoord</a:t>
            </a:r>
            <a:r>
              <a:rPr lang="nl-NL" sz="3200" dirty="0"/>
              <a:t>: 2, een binnenkant en een buitenkant</a:t>
            </a:r>
            <a:br>
              <a:rPr lang="nl-NL" sz="3200" dirty="0"/>
            </a:br>
            <a:endParaRPr lang="nl-NL" sz="32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98662" l="573" r="89821">
                        <a14:foregroundMark x1="38853" y1="15296" x2="38853" y2="15296"/>
                        <a14:foregroundMark x1="31183" y1="11568" x2="31183" y2="11568"/>
                        <a14:foregroundMark x1="28459" y1="16252" x2="28459" y2="16252"/>
                        <a14:foregroundMark x1="24301" y1="17208" x2="24301" y2="1720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9478" y="3291450"/>
            <a:ext cx="2472025" cy="1853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43000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Opdracht 1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4"/>
            <a:ext cx="7987424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Noem met je team, binnen 1 minuut, zoveel  mogelijk Nederlandse voetballers op</a:t>
            </a:r>
            <a:br>
              <a:rPr lang="nl-NL" sz="3200" dirty="0"/>
            </a:br>
            <a:br>
              <a:rPr lang="nl-NL" sz="3200" dirty="0"/>
            </a:br>
            <a:endParaRPr lang="nl-NL" sz="32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9938" y="3291450"/>
            <a:ext cx="3856119" cy="257074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7573387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6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4"/>
            <a:ext cx="7775126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De keeper heeft een doeltrap. Hij schiet vanaf de grond en scoort direct bij de tegenstander in de goal. Mag dit?</a:t>
            </a:r>
          </a:p>
          <a:p>
            <a:pPr marL="0" indent="0">
              <a:buClr>
                <a:srgbClr val="00B050"/>
              </a:buClr>
              <a:buNone/>
            </a:pPr>
            <a:r>
              <a:rPr lang="nl-NL" sz="3200" dirty="0"/>
              <a:t>A) Ja</a:t>
            </a:r>
            <a:br>
              <a:rPr lang="nl-NL" sz="3200" dirty="0"/>
            </a:br>
            <a:r>
              <a:rPr lang="nl-NL" sz="3200" dirty="0"/>
              <a:t>B) Nee</a:t>
            </a:r>
            <a:br>
              <a:rPr lang="nl-NL" sz="3200" dirty="0"/>
            </a:br>
            <a:endParaRPr lang="nl-NL" sz="32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1578" y="3673643"/>
            <a:ext cx="2821304" cy="214964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76539272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7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5"/>
            <a:ext cx="7775126" cy="717716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Messi maakte hier zijn eerste hattrick voor  Barcelona. Wat is een officiële hattrick?</a:t>
            </a:r>
            <a:br>
              <a:rPr lang="nl-NL" sz="3200" dirty="0"/>
            </a:br>
            <a:endParaRPr lang="nl-NL" sz="3200" dirty="0"/>
          </a:p>
        </p:txBody>
      </p:sp>
      <p:sp>
        <p:nvSpPr>
          <p:cNvPr id="24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965116" y="3701887"/>
            <a:ext cx="7775126" cy="717716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A) 3 goals scoren</a:t>
            </a:r>
            <a:br>
              <a:rPr lang="nl-NL" sz="3200" dirty="0"/>
            </a:br>
            <a:r>
              <a:rPr lang="nl-NL" sz="3200" dirty="0"/>
              <a:t> B) 3 goals scoren in 1 speelhelft </a:t>
            </a:r>
            <a:br>
              <a:rPr lang="nl-NL" sz="3200" dirty="0"/>
            </a:br>
            <a:r>
              <a:rPr lang="nl-NL" sz="3200" dirty="0"/>
              <a:t>C)  3 goals in 1 speelhelft zonder dat een</a:t>
            </a:r>
            <a:br>
              <a:rPr lang="nl-NL" sz="3200" dirty="0"/>
            </a:br>
            <a:r>
              <a:rPr lang="nl-NL" sz="3200" dirty="0"/>
              <a:t>     andere speler tussendoor gescoord heeft.</a:t>
            </a:r>
            <a:br>
              <a:rPr lang="nl-NL" sz="3200" dirty="0"/>
            </a:b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381100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8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5"/>
            <a:ext cx="7775126" cy="717716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Wie is het?</a:t>
            </a:r>
            <a:br>
              <a:rPr lang="nl-NL" sz="3200" dirty="0"/>
            </a:br>
            <a:endParaRPr lang="nl-NL" sz="3200" dirty="0"/>
          </a:p>
        </p:txBody>
      </p:sp>
      <p:pic>
        <p:nvPicPr>
          <p:cNvPr id="17" name="Afbeelding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5145" y="2931945"/>
            <a:ext cx="809625" cy="962025"/>
          </a:xfrm>
          <a:prstGeom prst="rect">
            <a:avLst/>
          </a:prstGeom>
        </p:spPr>
      </p:pic>
      <p:pic>
        <p:nvPicPr>
          <p:cNvPr id="18" name="Afbeelding 1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37924" y="3926054"/>
            <a:ext cx="981075" cy="1095375"/>
          </a:xfrm>
          <a:prstGeom prst="rect">
            <a:avLst/>
          </a:prstGeom>
        </p:spPr>
      </p:pic>
      <p:pic>
        <p:nvPicPr>
          <p:cNvPr id="19" name="Afbeelding 1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12844" y="2926429"/>
            <a:ext cx="1495425" cy="981075"/>
          </a:xfrm>
          <a:prstGeom prst="rect">
            <a:avLst/>
          </a:prstGeom>
        </p:spPr>
      </p:pic>
      <p:pic>
        <p:nvPicPr>
          <p:cNvPr id="20" name="Afbeelding 1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02757" y="3935578"/>
            <a:ext cx="619125" cy="1076325"/>
          </a:xfrm>
          <a:prstGeom prst="rect">
            <a:avLst/>
          </a:prstGeom>
        </p:spPr>
      </p:pic>
      <p:pic>
        <p:nvPicPr>
          <p:cNvPr id="21" name="Afbeelding 2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35041" y="3926054"/>
            <a:ext cx="676275" cy="1095375"/>
          </a:xfrm>
          <a:prstGeom prst="rect">
            <a:avLst/>
          </a:prstGeom>
        </p:spPr>
      </p:pic>
      <p:pic>
        <p:nvPicPr>
          <p:cNvPr id="22" name="Afbeelding 2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896891" y="5037471"/>
            <a:ext cx="1116282" cy="753729"/>
          </a:xfrm>
          <a:prstGeom prst="rect">
            <a:avLst/>
          </a:prstGeom>
        </p:spPr>
      </p:pic>
      <p:pic>
        <p:nvPicPr>
          <p:cNvPr id="23" name="Afbeelding 2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74182" y="5038725"/>
            <a:ext cx="1190625" cy="752475"/>
          </a:xfrm>
          <a:prstGeom prst="rect">
            <a:avLst/>
          </a:prstGeom>
        </p:spPr>
      </p:pic>
      <p:sp>
        <p:nvSpPr>
          <p:cNvPr id="24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6" y="3191040"/>
            <a:ext cx="7775126" cy="717716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</a:t>
            </a:r>
            <a:r>
              <a:rPr lang="nl-NL" sz="3200" dirty="0" err="1"/>
              <a:t>Hirving</a:t>
            </a:r>
            <a:r>
              <a:rPr lang="nl-NL" sz="3200" dirty="0"/>
              <a:t> </a:t>
            </a:r>
            <a:r>
              <a:rPr lang="nl-NL" sz="3200" dirty="0" err="1"/>
              <a:t>Lozano</a:t>
            </a:r>
            <a:br>
              <a:rPr lang="nl-NL" sz="3200" dirty="0"/>
            </a:b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063843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9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Bonuspunten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4"/>
            <a:ext cx="8735474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Waar/niet waar:</a:t>
            </a:r>
            <a:br>
              <a:rPr lang="nl-NL" sz="3200" dirty="0"/>
            </a:br>
            <a:r>
              <a:rPr lang="nl-NL" sz="3200" dirty="0"/>
              <a:t>A) De kleinste voetballer van het WK is 163 cm </a:t>
            </a:r>
            <a:br>
              <a:rPr lang="nl-NL" sz="3200" dirty="0"/>
            </a:br>
            <a:r>
              <a:rPr lang="nl-NL" sz="3200" dirty="0"/>
              <a:t>B) De grootste voetballer op dit moment is 208 cm</a:t>
            </a:r>
            <a:br>
              <a:rPr lang="nl-NL" sz="3200" dirty="0"/>
            </a:br>
            <a:r>
              <a:rPr lang="nl-NL" sz="3200" dirty="0"/>
              <a:t>C) De oudste voetballer die ooit een profwedstrijd speelde was op dat moment </a:t>
            </a:r>
            <a:br>
              <a:rPr lang="nl-NL" sz="3200" dirty="0"/>
            </a:br>
            <a:r>
              <a:rPr lang="nl-NL" sz="3200" dirty="0"/>
              <a:t>70 jaar oud</a:t>
            </a:r>
            <a:br>
              <a:rPr lang="nl-NL" sz="3200" dirty="0"/>
            </a:br>
            <a:br>
              <a:rPr lang="nl-NL" sz="3200" dirty="0"/>
            </a:br>
            <a:endParaRPr lang="nl-NL" sz="32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82830" y="4165276"/>
            <a:ext cx="1709522" cy="191569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867" y="4704289"/>
            <a:ext cx="2643849" cy="13766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8256" y="4702315"/>
            <a:ext cx="2564710" cy="144246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764146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9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5"/>
            <a:ext cx="7775126" cy="717716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Hij staat buitenspel:</a:t>
            </a:r>
            <a:br>
              <a:rPr lang="nl-NL" sz="3200" dirty="0"/>
            </a:br>
            <a:endParaRPr lang="nl-NL" sz="3200" dirty="0"/>
          </a:p>
        </p:txBody>
      </p:sp>
      <p:sp>
        <p:nvSpPr>
          <p:cNvPr id="24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6" y="3191040"/>
            <a:ext cx="7775126" cy="717716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A) Wanneer hij de bal krijgt</a:t>
            </a:r>
            <a:br>
              <a:rPr lang="nl-NL" sz="3200" dirty="0"/>
            </a:br>
            <a:r>
              <a:rPr lang="nl-NL" sz="3200" dirty="0"/>
              <a:t> B) Wanneer hij in het zicht van de</a:t>
            </a:r>
            <a:br>
              <a:rPr lang="nl-NL" sz="3200" dirty="0"/>
            </a:br>
            <a:r>
              <a:rPr lang="nl-NL" sz="3200" dirty="0"/>
              <a:t>      keeper staat bij een schot</a:t>
            </a:r>
            <a:br>
              <a:rPr lang="nl-NL" sz="3200" dirty="0"/>
            </a:br>
            <a:r>
              <a:rPr lang="nl-NL" sz="3200" dirty="0"/>
              <a:t> C) A en B zijn beide waar</a:t>
            </a:r>
            <a:br>
              <a:rPr lang="nl-NL" sz="3200" dirty="0"/>
            </a:br>
            <a:endParaRPr lang="nl-NL" sz="32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6632" y="3291450"/>
            <a:ext cx="3888707" cy="223737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09732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10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4"/>
            <a:ext cx="7775126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Wie is het?</a:t>
            </a:r>
          </a:p>
          <a:p>
            <a:pPr marL="0" indent="0">
              <a:buClr>
                <a:srgbClr val="00B050"/>
              </a:buClr>
              <a:buNone/>
            </a:pPr>
            <a:r>
              <a:rPr lang="nl-NL" sz="3200" dirty="0"/>
              <a:t>- Nederlander</a:t>
            </a:r>
            <a:br>
              <a:rPr lang="nl-NL" sz="3200" dirty="0"/>
            </a:br>
            <a:r>
              <a:rPr lang="nl-NL" sz="3200" dirty="0"/>
              <a:t>- Tatoeages </a:t>
            </a:r>
            <a:br>
              <a:rPr lang="nl-NL" sz="3200" dirty="0"/>
            </a:br>
            <a:r>
              <a:rPr lang="nl-NL" sz="3200" dirty="0"/>
              <a:t>- Vrije trap</a:t>
            </a:r>
            <a:br>
              <a:rPr lang="nl-NL" sz="3200" dirty="0"/>
            </a:br>
            <a:r>
              <a:rPr lang="nl-NL" sz="3200" dirty="0"/>
              <a:t>- Engeland, Frankrijk</a:t>
            </a:r>
            <a:br>
              <a:rPr lang="nl-NL" sz="3200" dirty="0"/>
            </a:br>
            <a:br>
              <a:rPr lang="nl-NL" sz="3200" dirty="0"/>
            </a:br>
            <a:endParaRPr lang="nl-NL" sz="3200" dirty="0"/>
          </a:p>
        </p:txBody>
      </p:sp>
      <p:pic>
        <p:nvPicPr>
          <p:cNvPr id="3" name="Afbeelding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encilGrayscale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2378" y="2942365"/>
            <a:ext cx="2630905" cy="26309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91375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11</a:t>
            </a:r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403" y="3352801"/>
            <a:ext cx="3528219" cy="198521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3" name="Tijdelijke aanduiding voor inhoud 2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5864188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Regels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188337" y="2749192"/>
            <a:ext cx="9497245" cy="2512852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Ieder goed antwoord van een vraag = 1 punt</a:t>
            </a:r>
          </a:p>
          <a:p>
            <a:pPr>
              <a:buClr>
                <a:srgbClr val="00B050"/>
              </a:buClr>
            </a:pPr>
            <a:r>
              <a:rPr lang="nl-NL" sz="3200" dirty="0"/>
              <a:t>De aanvoerder noemt het antwoord op, na overleg</a:t>
            </a:r>
          </a:p>
          <a:p>
            <a:pPr>
              <a:buClr>
                <a:srgbClr val="00B050"/>
              </a:buClr>
            </a:pPr>
            <a:r>
              <a:rPr lang="nl-NL" sz="3200" dirty="0"/>
              <a:t>Iedere opdracht met het team = 3 punten </a:t>
            </a:r>
          </a:p>
          <a:p>
            <a:pPr>
              <a:buClr>
                <a:srgbClr val="00B050"/>
              </a:buClr>
            </a:pPr>
            <a:r>
              <a:rPr lang="nl-NL" sz="3200" dirty="0"/>
              <a:t>Vals spelen = een gele kaart en 1 punt aftrek</a:t>
            </a:r>
          </a:p>
          <a:p>
            <a:pPr>
              <a:buClr>
                <a:srgbClr val="00B050"/>
              </a:buClr>
            </a:pPr>
            <a:r>
              <a:rPr lang="nl-NL" sz="3200" dirty="0"/>
              <a:t>Het team met de meeste punten = het winnende team</a:t>
            </a:r>
          </a:p>
        </p:txBody>
      </p:sp>
    </p:spTree>
    <p:extLst>
      <p:ext uri="{BB962C8B-B14F-4D97-AF65-F5344CB8AC3E}">
        <p14:creationId xmlns:p14="http://schemas.microsoft.com/office/powerpoint/2010/main" val="298299372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Bonuspunten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4"/>
            <a:ext cx="9855162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Waar/niet waar:</a:t>
            </a:r>
            <a:br>
              <a:rPr lang="nl-NL" sz="3200" dirty="0"/>
            </a:br>
            <a:r>
              <a:rPr lang="nl-NL" sz="3200" dirty="0"/>
              <a:t>A) Vroeger mocht de keeper een terugspeelbal oppakken</a:t>
            </a:r>
            <a:br>
              <a:rPr lang="nl-NL" sz="3200" dirty="0"/>
            </a:br>
            <a:r>
              <a:rPr lang="nl-NL" sz="3200" dirty="0"/>
              <a:t>B) Vroeger speelden ze voetbal met 9 tegen 9</a:t>
            </a:r>
            <a:br>
              <a:rPr lang="nl-NL" sz="3200" dirty="0"/>
            </a:br>
            <a:r>
              <a:rPr lang="nl-NL" sz="3200" dirty="0"/>
              <a:t>C) Vroeger was er nog geen buitenspelregel</a:t>
            </a:r>
            <a:br>
              <a:rPr lang="nl-NL" sz="3200" dirty="0"/>
            </a:br>
            <a:br>
              <a:rPr lang="nl-NL" sz="3200" dirty="0"/>
            </a:br>
            <a:endParaRPr lang="nl-NL" sz="32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1769" y="4638502"/>
            <a:ext cx="2643849" cy="137667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5371540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12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0" b="100000" l="5750" r="90000">
                        <a14:foregroundMark x1="45000" y1="25000" x2="45000" y2="25000"/>
                        <a14:foregroundMark x1="46000" y1="49250" x2="46000" y2="49250"/>
                        <a14:foregroundMark x1="25500" y1="27500" x2="25500" y2="27500"/>
                        <a14:foregroundMark x1="36250" y1="40750" x2="36250" y2="40750"/>
                        <a14:foregroundMark x1="38000" y1="50500" x2="38000" y2="50500"/>
                        <a14:foregroundMark x1="74750" y1="31250" x2="74750" y2="31250"/>
                        <a14:foregroundMark x1="55500" y1="47500" x2="55500" y2="47500"/>
                        <a14:foregroundMark x1="53750" y1="58000" x2="53750" y2="58000"/>
                        <a14:foregroundMark x1="61250" y1="61500" x2="61250" y2="61500"/>
                        <a14:foregroundMark x1="65250" y1="55500" x2="65250" y2="55500"/>
                        <a14:foregroundMark x1="60750" y1="74250" x2="60750" y2="74250"/>
                        <a14:foregroundMark x1="51000" y1="84500" x2="51000" y2="84500"/>
                        <a14:foregroundMark x1="44250" y1="70500" x2="44250" y2="70500"/>
                        <a14:foregroundMark x1="46000" y1="61750" x2="46000" y2="61750"/>
                        <a14:foregroundMark x1="34500" y1="67250" x2="34500" y2="67250"/>
                        <a14:foregroundMark x1="50500" y1="79250" x2="50500" y2="79250"/>
                        <a14:foregroundMark x1="31000" y1="9000" x2="31000" y2="9000"/>
                        <a14:foregroundMark x1="51000" y1="10500" x2="51000" y2="10500"/>
                        <a14:foregroundMark x1="68000" y1="10500" x2="68000" y2="10500"/>
                        <a14:foregroundMark x1="60250" y1="62500" x2="60250" y2="62500"/>
                        <a14:foregroundMark x1="40750" y1="68750" x2="40750" y2="6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2459" y="633047"/>
            <a:ext cx="2309318" cy="2309318"/>
          </a:xfrm>
          <a:prstGeom prst="rect">
            <a:avLst/>
          </a:prstGeom>
        </p:spPr>
      </p:pic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4"/>
            <a:ext cx="7775126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Wie is het?</a:t>
            </a:r>
            <a:br>
              <a:rPr lang="nl-NL" sz="3200" dirty="0"/>
            </a:br>
            <a:endParaRPr lang="nl-NL" sz="32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26868" y="3680661"/>
            <a:ext cx="1600200" cy="1181100"/>
          </a:xfrm>
          <a:prstGeom prst="rect">
            <a:avLst/>
          </a:prstGeom>
        </p:spPr>
      </p:pic>
      <p:pic>
        <p:nvPicPr>
          <p:cNvPr id="7" name="Afbeelding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41702" y="4026877"/>
            <a:ext cx="1228725" cy="914400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812755" y="2930333"/>
            <a:ext cx="428625" cy="723900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98392" y="4892148"/>
            <a:ext cx="828675" cy="1400175"/>
          </a:xfrm>
          <a:prstGeom prst="rect">
            <a:avLst/>
          </a:prstGeom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041702" y="4954311"/>
            <a:ext cx="1057275" cy="1323975"/>
          </a:xfrm>
          <a:prstGeom prst="rect">
            <a:avLst/>
          </a:prstGeom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051131" y="3662057"/>
            <a:ext cx="1495425" cy="381000"/>
          </a:xfrm>
          <a:prstGeom prst="rect">
            <a:avLst/>
          </a:prstGeom>
        </p:spPr>
      </p:pic>
      <p:pic>
        <p:nvPicPr>
          <p:cNvPr id="12" name="Afbeelding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48493" y="2596832"/>
            <a:ext cx="742950" cy="628650"/>
          </a:xfrm>
          <a:prstGeom prst="rect">
            <a:avLst/>
          </a:prstGeom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241380" y="3222905"/>
            <a:ext cx="1133475" cy="438150"/>
          </a:xfrm>
          <a:prstGeom prst="rect">
            <a:avLst/>
          </a:prstGeom>
        </p:spPr>
      </p:pic>
      <p:sp>
        <p:nvSpPr>
          <p:cNvPr id="14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3330981"/>
            <a:ext cx="3908718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</a:t>
            </a:r>
            <a:r>
              <a:rPr lang="nl-NL" sz="3200" dirty="0" err="1"/>
              <a:t>Frenkie</a:t>
            </a:r>
            <a:r>
              <a:rPr lang="nl-NL" sz="3200" dirty="0"/>
              <a:t> de Jong</a:t>
            </a:r>
            <a:br>
              <a:rPr lang="nl-NL" sz="3200" dirty="0"/>
            </a:b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9088520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20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Opdracht 2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4"/>
            <a:ext cx="7987424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Houd met 1 persoon, 2 ballonnen, 1 minuut</a:t>
            </a:r>
            <a:br>
              <a:rPr lang="nl-NL" sz="3200" dirty="0"/>
            </a:br>
            <a:r>
              <a:rPr lang="nl-NL" sz="3200" dirty="0"/>
              <a:t> lang in de lucht. </a:t>
            </a:r>
            <a:br>
              <a:rPr lang="nl-NL" sz="3200" dirty="0"/>
            </a:br>
            <a:br>
              <a:rPr lang="nl-NL" sz="3200" dirty="0"/>
            </a:br>
            <a:endParaRPr lang="nl-NL" sz="32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1338" y="3443473"/>
            <a:ext cx="2480945" cy="2234705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48160605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13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5"/>
            <a:ext cx="7775126" cy="717716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Hoe hoog ligt de lat van een voetbalgoal?</a:t>
            </a:r>
            <a:br>
              <a:rPr lang="nl-NL" sz="3200" dirty="0"/>
            </a:br>
            <a:endParaRPr lang="nl-NL" sz="3200" dirty="0"/>
          </a:p>
        </p:txBody>
      </p:sp>
      <p:sp>
        <p:nvSpPr>
          <p:cNvPr id="24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6" y="3191040"/>
            <a:ext cx="7775126" cy="717716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A) 2,25 meter</a:t>
            </a:r>
            <a:br>
              <a:rPr lang="nl-NL" sz="3200" dirty="0"/>
            </a:br>
            <a:r>
              <a:rPr lang="nl-NL" sz="3200" dirty="0"/>
              <a:t> B) 2,32 meter</a:t>
            </a:r>
            <a:br>
              <a:rPr lang="nl-NL" sz="3200" dirty="0"/>
            </a:br>
            <a:r>
              <a:rPr lang="nl-NL" sz="3200" dirty="0"/>
              <a:t> C) 2,44 meter</a:t>
            </a:r>
            <a:br>
              <a:rPr lang="nl-NL" sz="3200" dirty="0"/>
            </a:b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418946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14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6" y="2635084"/>
            <a:ext cx="9481089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</a:t>
            </a:r>
            <a:r>
              <a:rPr lang="nl-NL" sz="3200" dirty="0" err="1"/>
              <a:t>Depay</a:t>
            </a:r>
            <a:r>
              <a:rPr lang="nl-NL" sz="3200" dirty="0"/>
              <a:t> neemt hier een penalty. Hij stift de bal door het midden. Dit heet een </a:t>
            </a:r>
            <a:r>
              <a:rPr lang="nl-NL" sz="3200" dirty="0" err="1"/>
              <a:t>Panenka</a:t>
            </a:r>
            <a:r>
              <a:rPr lang="nl-NL" sz="3200" dirty="0"/>
              <a:t>. Waar komt deze naam vandaan?</a:t>
            </a:r>
          </a:p>
          <a:p>
            <a:pPr marL="0" indent="0">
              <a:buClr>
                <a:srgbClr val="00B050"/>
              </a:buClr>
              <a:buNone/>
            </a:pPr>
            <a:r>
              <a:rPr lang="nl-NL" sz="3200" dirty="0"/>
              <a:t>A) De eerste voetballer die dit deed heette </a:t>
            </a:r>
            <a:r>
              <a:rPr lang="nl-NL" sz="3200" dirty="0" err="1"/>
              <a:t>Panenka</a:t>
            </a:r>
            <a:br>
              <a:rPr lang="nl-NL" sz="3200" dirty="0"/>
            </a:br>
            <a:r>
              <a:rPr lang="nl-NL" sz="3200" dirty="0"/>
              <a:t>B) Het komt net als ‘corner, penalty etc.’ uit Engeland</a:t>
            </a:r>
            <a:br>
              <a:rPr lang="nl-NL" sz="3200" dirty="0"/>
            </a:br>
            <a:r>
              <a:rPr lang="nl-NL" sz="3200" dirty="0"/>
              <a:t>C) Het komt van de woorden Pan en Ka: stift en scoor</a:t>
            </a:r>
            <a:br>
              <a:rPr lang="nl-NL" sz="3200" dirty="0"/>
            </a:b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170730731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15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5"/>
            <a:ext cx="7775126" cy="717716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Gareth </a:t>
            </a:r>
            <a:r>
              <a:rPr lang="nl-NL" sz="3200" dirty="0" err="1"/>
              <a:t>Bale</a:t>
            </a:r>
            <a:r>
              <a:rPr lang="nl-NL" sz="3200" dirty="0"/>
              <a:t> sprint tijdens deze wedstrijd het snelste van alle voetballers. Hoe hard rent hij?</a:t>
            </a:r>
            <a:br>
              <a:rPr lang="nl-NL" sz="3200" dirty="0"/>
            </a:br>
            <a:endParaRPr lang="nl-NL" sz="3200" dirty="0"/>
          </a:p>
        </p:txBody>
      </p:sp>
      <p:sp>
        <p:nvSpPr>
          <p:cNvPr id="24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965116" y="3701887"/>
            <a:ext cx="7775126" cy="717716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A) 32,6 km/u</a:t>
            </a:r>
            <a:br>
              <a:rPr lang="nl-NL" sz="3200" dirty="0"/>
            </a:br>
            <a:r>
              <a:rPr lang="nl-NL" sz="3200" dirty="0"/>
              <a:t> B) 34,8 km/u</a:t>
            </a:r>
            <a:br>
              <a:rPr lang="nl-NL" sz="3200" dirty="0"/>
            </a:br>
            <a:r>
              <a:rPr lang="nl-NL" sz="3200" dirty="0"/>
              <a:t> C) 36,9 km/u</a:t>
            </a:r>
            <a:br>
              <a:rPr lang="nl-NL" sz="3200" dirty="0"/>
            </a:b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74750864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Opdracht 3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750" b="100000" l="5750" r="90000">
                        <a14:foregroundMark x1="45000" y1="25000" x2="45000" y2="25000"/>
                        <a14:foregroundMark x1="46000" y1="49250" x2="46000" y2="49250"/>
                        <a14:foregroundMark x1="25500" y1="27500" x2="25500" y2="27500"/>
                        <a14:foregroundMark x1="36250" y1="40750" x2="36250" y2="40750"/>
                        <a14:foregroundMark x1="38000" y1="50500" x2="38000" y2="50500"/>
                        <a14:foregroundMark x1="74750" y1="31250" x2="74750" y2="31250"/>
                        <a14:foregroundMark x1="55500" y1="47500" x2="55500" y2="47500"/>
                        <a14:foregroundMark x1="53750" y1="58000" x2="53750" y2="58000"/>
                        <a14:foregroundMark x1="61250" y1="61500" x2="61250" y2="61500"/>
                        <a14:foregroundMark x1="65250" y1="55500" x2="65250" y2="55500"/>
                        <a14:foregroundMark x1="60750" y1="74250" x2="60750" y2="74250"/>
                        <a14:foregroundMark x1="51000" y1="84500" x2="51000" y2="84500"/>
                        <a14:foregroundMark x1="44250" y1="70500" x2="44250" y2="70500"/>
                        <a14:foregroundMark x1="46000" y1="61750" x2="46000" y2="61750"/>
                        <a14:foregroundMark x1="34500" y1="67250" x2="34500" y2="67250"/>
                        <a14:foregroundMark x1="50500" y1="79250" x2="50500" y2="79250"/>
                        <a14:foregroundMark x1="31000" y1="9000" x2="31000" y2="9000"/>
                        <a14:foregroundMark x1="51000" y1="10500" x2="51000" y2="10500"/>
                        <a14:foregroundMark x1="68000" y1="10500" x2="68000" y2="10500"/>
                        <a14:foregroundMark x1="60250" y1="62500" x2="60250" y2="62500"/>
                        <a14:foregroundMark x1="40750" y1="68750" x2="40750" y2="6875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282459" y="633047"/>
            <a:ext cx="2309318" cy="2309318"/>
          </a:xfrm>
          <a:prstGeom prst="rect">
            <a:avLst/>
          </a:prstGeom>
        </p:spPr>
      </p:pic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4"/>
            <a:ext cx="7987424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Op de bank - Concentratiespel</a:t>
            </a:r>
          </a:p>
          <a:p>
            <a:pPr>
              <a:buClr>
                <a:srgbClr val="00B050"/>
              </a:buClr>
            </a:pPr>
            <a:r>
              <a:rPr lang="nl-NL" sz="3200" dirty="0"/>
              <a:t>Uit ieder team mogen er 2 personen op een stoel gaan zitten</a:t>
            </a:r>
          </a:p>
          <a:p>
            <a:pPr>
              <a:buClr>
                <a:srgbClr val="00B050"/>
              </a:buClr>
            </a:pPr>
            <a:r>
              <a:rPr lang="nl-NL" sz="3200" dirty="0"/>
              <a:t>Zij doen het tegenovergestelde van de spelleider. Maak je een foutje dan ben je af</a:t>
            </a:r>
            <a:br>
              <a:rPr lang="nl-NL" sz="3200" dirty="0"/>
            </a:br>
            <a:br>
              <a:rPr lang="nl-NL" sz="3200" dirty="0"/>
            </a:br>
            <a:endParaRPr lang="nl-NL" sz="3200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10073" y="3511012"/>
            <a:ext cx="2823319" cy="211748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366628778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16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965116" y="2635084"/>
            <a:ext cx="7775126" cy="717716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Deze goal van NEC gaat er niet in. Hoe komt dat?</a:t>
            </a:r>
          </a:p>
        </p:txBody>
      </p:sp>
      <p:sp>
        <p:nvSpPr>
          <p:cNvPr id="24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965116" y="3697874"/>
            <a:ext cx="7775126" cy="717716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A) Er komt een hond op het veld</a:t>
            </a:r>
            <a:br>
              <a:rPr lang="nl-NL" sz="3200" dirty="0"/>
            </a:br>
            <a:r>
              <a:rPr lang="nl-NL" sz="3200" dirty="0"/>
              <a:t> B) Een verzorger houdt de bal tegen</a:t>
            </a:r>
            <a:br>
              <a:rPr lang="nl-NL" sz="3200" dirty="0"/>
            </a:br>
            <a:r>
              <a:rPr lang="nl-NL" sz="3200" dirty="0"/>
              <a:t> C) De bal gaat er via de lat en de paal uit</a:t>
            </a:r>
            <a:br>
              <a:rPr lang="nl-NL" sz="3200" dirty="0"/>
            </a:br>
            <a:endParaRPr lang="nl-NL" sz="3200" dirty="0"/>
          </a:p>
        </p:txBody>
      </p:sp>
      <p:pic>
        <p:nvPicPr>
          <p:cNvPr id="2" name="verzorger kopt bal uit doe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987935" y="1600200"/>
            <a:ext cx="5273790" cy="4186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627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17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965116" y="2635084"/>
            <a:ext cx="7775126" cy="717716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Deze goal gaat er niet in. Hoe komt dat?</a:t>
            </a:r>
          </a:p>
        </p:txBody>
      </p:sp>
      <p:sp>
        <p:nvSpPr>
          <p:cNvPr id="24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965116" y="3697874"/>
            <a:ext cx="7775126" cy="717716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A) Er komt een hond op het veld</a:t>
            </a:r>
            <a:br>
              <a:rPr lang="nl-NL" sz="3200" dirty="0"/>
            </a:br>
            <a:r>
              <a:rPr lang="nl-NL" sz="3200" dirty="0"/>
              <a:t> B) Een verzorger houdt de bal tegen</a:t>
            </a:r>
            <a:br>
              <a:rPr lang="nl-NL" sz="3200" dirty="0"/>
            </a:br>
            <a:r>
              <a:rPr lang="nl-NL" sz="3200" dirty="0"/>
              <a:t> C) De bal gaat er via de lat en </a:t>
            </a:r>
            <a:br>
              <a:rPr lang="nl-NL" sz="3200" dirty="0"/>
            </a:br>
            <a:r>
              <a:rPr lang="nl-NL" sz="3200" dirty="0"/>
              <a:t>      de paal uit</a:t>
            </a:r>
            <a:br>
              <a:rPr lang="nl-NL" sz="3200" dirty="0"/>
            </a:br>
            <a:endParaRPr lang="nl-NL" sz="3200" dirty="0"/>
          </a:p>
        </p:txBody>
      </p:sp>
      <p:pic>
        <p:nvPicPr>
          <p:cNvPr id="3" name="Hond voorkomt doelpunt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036122" y="2635084"/>
            <a:ext cx="6189561" cy="2856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2364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18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5"/>
            <a:ext cx="7775126" cy="717716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Op hoeveel meter zijn deze 2 lijnen getrokken?</a:t>
            </a:r>
            <a:br>
              <a:rPr lang="nl-NL" sz="3200" dirty="0"/>
            </a:br>
            <a:endParaRPr lang="nl-NL" sz="3200" dirty="0"/>
          </a:p>
        </p:txBody>
      </p:sp>
      <p:sp>
        <p:nvSpPr>
          <p:cNvPr id="24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3711659"/>
            <a:ext cx="7775126" cy="717716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A) 5 en 16 meter</a:t>
            </a:r>
            <a:br>
              <a:rPr lang="nl-NL" sz="3200" dirty="0"/>
            </a:br>
            <a:r>
              <a:rPr lang="nl-NL" sz="3200" dirty="0"/>
              <a:t> B) 4 en 15 meter</a:t>
            </a:r>
            <a:br>
              <a:rPr lang="nl-NL" sz="3200" dirty="0"/>
            </a:br>
            <a:r>
              <a:rPr lang="nl-NL" sz="3200" dirty="0"/>
              <a:t> C) 5 en 15 meter</a:t>
            </a:r>
            <a:br>
              <a:rPr lang="nl-NL" sz="3200" dirty="0"/>
            </a:br>
            <a:endParaRPr lang="nl-NL" sz="3200" dirty="0"/>
          </a:p>
        </p:txBody>
      </p:sp>
      <p:pic>
        <p:nvPicPr>
          <p:cNvPr id="8" name="Picture 2" descr="Afbeeldingsresultaat voor lengte voetbalv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057" y="3693417"/>
            <a:ext cx="3033061" cy="202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" name="Rechte verbindingslijn met pijl 8"/>
          <p:cNvCxnSpPr>
            <a:cxnSpLocks/>
          </p:cNvCxnSpPr>
          <p:nvPr/>
        </p:nvCxnSpPr>
        <p:spPr>
          <a:xfrm>
            <a:off x="7706139" y="2779604"/>
            <a:ext cx="19878" cy="1649771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2" name="Rechte verbindingslijn met pijl 11"/>
          <p:cNvCxnSpPr>
            <a:cxnSpLocks/>
          </p:cNvCxnSpPr>
          <p:nvPr/>
        </p:nvCxnSpPr>
        <p:spPr>
          <a:xfrm>
            <a:off x="8021473" y="2764127"/>
            <a:ext cx="13252" cy="1487010"/>
          </a:xfrm>
          <a:prstGeom prst="straightConnector1">
            <a:avLst/>
          </a:prstGeom>
          <a:ln w="57150">
            <a:solidFill>
              <a:srgbClr val="C00000"/>
            </a:solidFill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62753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Voorbeeld 1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347364" y="2424856"/>
            <a:ext cx="5088712" cy="1035017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5400" dirty="0"/>
              <a:t>Feit</a:t>
            </a:r>
          </a:p>
        </p:txBody>
      </p:sp>
      <p:sp>
        <p:nvSpPr>
          <p:cNvPr id="9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708962" y="3547047"/>
            <a:ext cx="7775126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Wisselen tijdens een officiële wedstrijd mag:</a:t>
            </a:r>
            <a:br>
              <a:rPr lang="nl-NL" sz="3200" dirty="0"/>
            </a:br>
            <a:r>
              <a:rPr lang="nl-NL" sz="3200" dirty="0"/>
              <a:t>A) 3X</a:t>
            </a:r>
            <a:br>
              <a:rPr lang="nl-NL" sz="3200" dirty="0"/>
            </a:br>
            <a:r>
              <a:rPr lang="nl-NL" sz="3200" dirty="0"/>
              <a:t>B) 4X</a:t>
            </a:r>
            <a:br>
              <a:rPr lang="nl-NL" sz="3200" dirty="0"/>
            </a:br>
            <a:r>
              <a:rPr lang="nl-NL" sz="3200" dirty="0"/>
              <a:t>C) 5X </a:t>
            </a:r>
          </a:p>
          <a:p>
            <a:pPr>
              <a:buClr>
                <a:srgbClr val="00B050"/>
              </a:buClr>
            </a:pPr>
            <a:r>
              <a:rPr lang="nl-NL" sz="3200" dirty="0">
                <a:sym typeface="Wingdings" panose="05000000000000000000" pitchFamily="2" charset="2"/>
              </a:rPr>
              <a:t> Bij JO13-1 mogen wij door wisselen</a:t>
            </a:r>
            <a:endParaRPr lang="nl-NL" sz="32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4911" y="3579413"/>
            <a:ext cx="3108668" cy="2066350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129457410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Bonuspunt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6" y="2635084"/>
            <a:ext cx="8510187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>
                <a:sym typeface="Wingdings" panose="05000000000000000000" pitchFamily="2" charset="2"/>
              </a:rPr>
              <a:t>Bij welke afbeelding geeft de scheidsrechter aan dat het een indirecte vrije schop is?</a:t>
            </a:r>
          </a:p>
          <a:p>
            <a:pPr>
              <a:buClr>
                <a:srgbClr val="00B050"/>
              </a:buClr>
            </a:pPr>
            <a:endParaRPr lang="nl-NL" sz="3200" dirty="0">
              <a:sym typeface="Wingdings" panose="05000000000000000000" pitchFamily="2" charset="2"/>
            </a:endParaRPr>
          </a:p>
          <a:p>
            <a:pPr marL="0" indent="0">
              <a:buClr>
                <a:srgbClr val="00B050"/>
              </a:buClr>
              <a:buNone/>
            </a:pPr>
            <a:r>
              <a:rPr lang="nl-NL" sz="3200" dirty="0">
                <a:sym typeface="Wingdings" panose="05000000000000000000" pitchFamily="2" charset="2"/>
              </a:rPr>
              <a:t>											A)					  B)</a:t>
            </a:r>
          </a:p>
          <a:p>
            <a:pPr marL="0" indent="0">
              <a:buClr>
                <a:srgbClr val="00B050"/>
              </a:buClr>
              <a:buNone/>
            </a:pPr>
            <a:br>
              <a:rPr lang="nl-NL" sz="3200" dirty="0">
                <a:sym typeface="Wingdings" panose="05000000000000000000" pitchFamily="2" charset="2"/>
              </a:rPr>
            </a:br>
            <a:r>
              <a:rPr lang="nl-NL" sz="3200" dirty="0">
                <a:sym typeface="Wingdings" panose="05000000000000000000" pitchFamily="2" charset="2"/>
              </a:rPr>
              <a:t> Bij JO13 is dit hetzelfde</a:t>
            </a:r>
            <a:br>
              <a:rPr lang="nl-NL" sz="3200" dirty="0"/>
            </a:br>
            <a:endParaRPr lang="nl-NL" sz="3200" dirty="0"/>
          </a:p>
        </p:txBody>
      </p:sp>
      <p:pic>
        <p:nvPicPr>
          <p:cNvPr id="7" name="Afbeelding 6">
            <a:extLst>
              <a:ext uri="{FF2B5EF4-FFF2-40B4-BE49-F238E27FC236}">
                <a16:creationId xmlns:a16="http://schemas.microsoft.com/office/drawing/2014/main" id="{0B174620-DD3D-47C8-B6F2-B96A5A13A86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9096" y="3689151"/>
            <a:ext cx="1831631" cy="2478089"/>
          </a:xfrm>
          <a:prstGeom prst="rect">
            <a:avLst/>
          </a:prstGeom>
        </p:spPr>
      </p:pic>
      <p:pic>
        <p:nvPicPr>
          <p:cNvPr id="8" name="Afbeelding 7">
            <a:extLst>
              <a:ext uri="{FF2B5EF4-FFF2-40B4-BE49-F238E27FC236}">
                <a16:creationId xmlns:a16="http://schemas.microsoft.com/office/drawing/2014/main" id="{E48CB6A3-48DC-4738-9461-6AE07D813E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20681" y="3676222"/>
            <a:ext cx="1831631" cy="2491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28203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Opdracht 4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5"/>
            <a:ext cx="7775126" cy="717716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Wie onthoud van de 10 afbeeldingen de meeste spelers?</a:t>
            </a:r>
            <a:br>
              <a:rPr lang="nl-NL" sz="3200" dirty="0"/>
            </a:br>
            <a:endParaRPr lang="nl-NL" sz="3200" dirty="0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3791" y="3291450"/>
            <a:ext cx="4353890" cy="2383974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0" name="Afbeelding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05699" y="3352801"/>
            <a:ext cx="4176760" cy="243839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Afbeelding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07737" y="3282569"/>
            <a:ext cx="4474722" cy="251533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Afbeelding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52495" y="3311375"/>
            <a:ext cx="3585206" cy="25222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4" name="Afbeelding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71950" y="3282569"/>
            <a:ext cx="4072326" cy="2711312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Afbeelding 1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91480" y="3282569"/>
            <a:ext cx="4186201" cy="278712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49168" y="3330825"/>
            <a:ext cx="4591859" cy="2582921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19305" y="3252383"/>
            <a:ext cx="4130550" cy="2847499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971950" y="3304061"/>
            <a:ext cx="4267884" cy="2845256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49168" y="3303230"/>
            <a:ext cx="4670089" cy="2720837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</p:spTree>
    <p:extLst>
      <p:ext uri="{BB962C8B-B14F-4D97-AF65-F5344CB8AC3E}">
        <p14:creationId xmlns:p14="http://schemas.microsoft.com/office/powerpoint/2010/main" val="985083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Voorbeeld 2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424856"/>
            <a:ext cx="5088712" cy="1035017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5400" dirty="0"/>
              <a:t> Weetje</a:t>
            </a:r>
          </a:p>
        </p:txBody>
      </p:sp>
      <p:sp>
        <p:nvSpPr>
          <p:cNvPr id="9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640529" y="3717998"/>
            <a:ext cx="10168851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Wat doet de keeper met deze bal?</a:t>
            </a:r>
          </a:p>
          <a:p>
            <a:pPr marL="0" indent="0">
              <a:buClr>
                <a:srgbClr val="00B050"/>
              </a:buClr>
              <a:buNone/>
            </a:pPr>
            <a:r>
              <a:rPr lang="nl-NL" sz="3200" dirty="0"/>
              <a:t>A) Hij vangt hem</a:t>
            </a:r>
            <a:br>
              <a:rPr lang="nl-NL" sz="3200" dirty="0"/>
            </a:br>
            <a:r>
              <a:rPr lang="nl-NL" sz="3200" dirty="0"/>
              <a:t>B) Hij kopt de bal eruit</a:t>
            </a:r>
            <a:br>
              <a:rPr lang="nl-NL" sz="3200" dirty="0"/>
            </a:br>
            <a:r>
              <a:rPr lang="nl-NL" sz="3200" dirty="0"/>
              <a:t>C) Hij hakt de bal eruit</a:t>
            </a:r>
          </a:p>
          <a:p>
            <a:pPr marL="0" indent="0">
              <a:buClr>
                <a:srgbClr val="00B050"/>
              </a:buClr>
              <a:buNone/>
            </a:pPr>
            <a:br>
              <a:rPr lang="nl-NL" sz="3200" dirty="0"/>
            </a:br>
            <a:endParaRPr lang="nl-NL" sz="3200" dirty="0"/>
          </a:p>
        </p:txBody>
      </p:sp>
      <p:pic>
        <p:nvPicPr>
          <p:cNvPr id="3" name="Goalkeeper René Higuita's Incredible Scorpion Kick  From The Archive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73062" y="3338546"/>
            <a:ext cx="4656743" cy="26194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568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Voorbeeld 3</a:t>
            </a:r>
          </a:p>
        </p:txBody>
      </p:sp>
      <p:sp>
        <p:nvSpPr>
          <p:cNvPr id="8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347364" y="2424856"/>
            <a:ext cx="5088712" cy="1035017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5400" dirty="0"/>
              <a:t>Opdracht</a:t>
            </a:r>
          </a:p>
        </p:txBody>
      </p:sp>
      <p:sp>
        <p:nvSpPr>
          <p:cNvPr id="9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708961" y="3547047"/>
            <a:ext cx="10180711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We gaan tossen voor de aftrap maar dan op een andere manier. </a:t>
            </a:r>
            <a:br>
              <a:rPr lang="nl-NL" sz="3200" dirty="0"/>
            </a:br>
            <a:r>
              <a:rPr lang="nl-NL" sz="3200" dirty="0">
                <a:sym typeface="Wingdings" panose="05000000000000000000" pitchFamily="2" charset="2"/>
              </a:rPr>
              <a:t> Leg het muntje op je </a:t>
            </a:r>
            <a:r>
              <a:rPr lang="nl-NL" sz="3200" dirty="0" err="1">
                <a:sym typeface="Wingdings" panose="05000000000000000000" pitchFamily="2" charset="2"/>
              </a:rPr>
              <a:t>elleboog</a:t>
            </a:r>
            <a:r>
              <a:rPr lang="nl-NL" sz="3200" dirty="0">
                <a:sym typeface="Wingdings" panose="05000000000000000000" pitchFamily="2" charset="2"/>
              </a:rPr>
              <a:t> en vang deze op d.m.v. het maken van een vloeiende beweging.</a:t>
            </a: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364669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1</a:t>
            </a:r>
          </a:p>
        </p:txBody>
      </p:sp>
      <p:sp>
        <p:nvSpPr>
          <p:cNvPr id="7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295860" y="2635084"/>
            <a:ext cx="7775126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De snelste goal ooit op een WK is gemaakt door Hakan </a:t>
            </a:r>
            <a:r>
              <a:rPr lang="nl-NL" sz="3200" dirty="0" err="1"/>
              <a:t>Sukur</a:t>
            </a:r>
            <a:r>
              <a:rPr lang="nl-NL" sz="3200" dirty="0"/>
              <a:t>. Hoe snel was dit?</a:t>
            </a:r>
          </a:p>
          <a:p>
            <a:pPr marL="0" indent="0">
              <a:buClr>
                <a:srgbClr val="00B050"/>
              </a:buClr>
              <a:buNone/>
            </a:pPr>
            <a:r>
              <a:rPr lang="nl-NL" sz="3200" dirty="0"/>
              <a:t>A) 9 seconden</a:t>
            </a:r>
            <a:br>
              <a:rPr lang="nl-NL" sz="3200" dirty="0"/>
            </a:br>
            <a:r>
              <a:rPr lang="nl-NL" sz="3200" dirty="0"/>
              <a:t>B) 10 seconden</a:t>
            </a:r>
            <a:br>
              <a:rPr lang="nl-NL" sz="3200" dirty="0"/>
            </a:br>
            <a:r>
              <a:rPr lang="nl-NL" sz="3200" dirty="0"/>
              <a:t>C) 11 seconden</a:t>
            </a:r>
          </a:p>
        </p:txBody>
      </p:sp>
      <p:sp>
        <p:nvSpPr>
          <p:cNvPr id="2" name="AutoShape 2" descr="WK 2002: Sükür maakt snelste WK-goal | WK Voetbal 2014">
            <a:hlinkClick r:id="rId2"/>
          </p:cNvPr>
          <p:cNvSpPr>
            <a:spLocks noChangeAspect="1" noChangeArrowheads="1"/>
          </p:cNvSpPr>
          <p:nvPr/>
        </p:nvSpPr>
        <p:spPr bwMode="auto">
          <a:xfrm>
            <a:off x="4589555" y="3092335"/>
            <a:ext cx="4204367" cy="2328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17940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2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4"/>
            <a:ext cx="8735474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We starten de wedstrijd met een aftrap. Mag je vanaf de aftrap direct scoren?</a:t>
            </a:r>
            <a:br>
              <a:rPr lang="nl-NL" sz="3200" dirty="0"/>
            </a:br>
            <a:br>
              <a:rPr lang="nl-NL" sz="3200" dirty="0"/>
            </a:br>
            <a:endParaRPr lang="nl-NL" sz="3200" dirty="0"/>
          </a:p>
        </p:txBody>
      </p:sp>
      <p:sp>
        <p:nvSpPr>
          <p:cNvPr id="7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3745073"/>
            <a:ext cx="8735474" cy="1193409"/>
          </a:xfrm>
        </p:spPr>
        <p:txBody>
          <a:bodyPr>
            <a:noAutofit/>
          </a:bodyPr>
          <a:lstStyle/>
          <a:p>
            <a:pPr marL="0" indent="0">
              <a:buClr>
                <a:srgbClr val="00B050"/>
              </a:buClr>
              <a:buNone/>
            </a:pPr>
            <a:r>
              <a:rPr lang="nl-NL" sz="3200" dirty="0"/>
              <a:t>A) Ja</a:t>
            </a:r>
            <a:br>
              <a:rPr lang="nl-NL" sz="3200" dirty="0"/>
            </a:br>
            <a:r>
              <a:rPr lang="nl-NL" sz="3200" dirty="0"/>
              <a:t>B) Nee</a:t>
            </a:r>
            <a:br>
              <a:rPr lang="nl-NL" sz="3200" dirty="0"/>
            </a:br>
            <a:br>
              <a:rPr lang="nl-NL" sz="3200" dirty="0"/>
            </a:br>
            <a:endParaRPr lang="nl-NL" sz="3200" dirty="0"/>
          </a:p>
        </p:txBody>
      </p:sp>
    </p:spTree>
    <p:extLst>
      <p:ext uri="{BB962C8B-B14F-4D97-AF65-F5344CB8AC3E}">
        <p14:creationId xmlns:p14="http://schemas.microsoft.com/office/powerpoint/2010/main" val="202834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3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4"/>
            <a:ext cx="7775126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>
                <a:solidFill>
                  <a:schemeClr val="tx1"/>
                </a:solidFill>
              </a:rPr>
              <a:t> Zinedine Zidane scoort hier met een prachtig schot. Hoe noemen we zo’n schot?</a:t>
            </a:r>
          </a:p>
          <a:p>
            <a:pPr marL="0" indent="0">
              <a:buClr>
                <a:srgbClr val="00B050"/>
              </a:buClr>
              <a:buNone/>
            </a:pPr>
            <a:r>
              <a:rPr lang="nl-NL" sz="3200" dirty="0">
                <a:solidFill>
                  <a:schemeClr val="tx1"/>
                </a:solidFill>
              </a:rPr>
              <a:t>A) Omhaal</a:t>
            </a:r>
            <a:br>
              <a:rPr lang="nl-NL" sz="3200" dirty="0">
                <a:solidFill>
                  <a:schemeClr val="tx1"/>
                </a:solidFill>
              </a:rPr>
            </a:br>
            <a:r>
              <a:rPr lang="nl-NL" sz="3200" dirty="0">
                <a:solidFill>
                  <a:schemeClr val="tx1"/>
                </a:solidFill>
              </a:rPr>
              <a:t>B) Volley</a:t>
            </a:r>
            <a:br>
              <a:rPr lang="nl-NL" sz="3200" dirty="0">
                <a:solidFill>
                  <a:schemeClr val="tx1"/>
                </a:solidFill>
              </a:rPr>
            </a:br>
            <a:r>
              <a:rPr lang="nl-NL" sz="3200" dirty="0">
                <a:solidFill>
                  <a:schemeClr val="tx1"/>
                </a:solidFill>
              </a:rPr>
              <a:t>C) Dropkick</a:t>
            </a:r>
          </a:p>
        </p:txBody>
      </p:sp>
    </p:spTree>
    <p:extLst>
      <p:ext uri="{BB962C8B-B14F-4D97-AF65-F5344CB8AC3E}">
        <p14:creationId xmlns:p14="http://schemas.microsoft.com/office/powerpoint/2010/main" val="202423633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el 4"/>
          <p:cNvSpPr>
            <a:spLocks noGrp="1"/>
          </p:cNvSpPr>
          <p:nvPr>
            <p:ph type="title"/>
          </p:nvPr>
        </p:nvSpPr>
        <p:spPr>
          <a:xfrm>
            <a:off x="1084387" y="982132"/>
            <a:ext cx="9601196" cy="1303867"/>
          </a:xfrm>
        </p:spPr>
        <p:txBody>
          <a:bodyPr>
            <a:normAutofit/>
          </a:bodyPr>
          <a:lstStyle/>
          <a:p>
            <a:r>
              <a:rPr lang="nl-NL" sz="6000" b="1" dirty="0"/>
              <a:t>Vraag 4</a:t>
            </a:r>
          </a:p>
        </p:txBody>
      </p:sp>
      <p:sp>
        <p:nvSpPr>
          <p:cNvPr id="6" name="Tijdelijke aanduiding voor inhoud 7"/>
          <p:cNvSpPr>
            <a:spLocks noGrp="1"/>
          </p:cNvSpPr>
          <p:nvPr>
            <p:ph sz="half" idx="2"/>
          </p:nvPr>
        </p:nvSpPr>
        <p:spPr>
          <a:xfrm>
            <a:off x="1084387" y="2635084"/>
            <a:ext cx="7775126" cy="1193409"/>
          </a:xfrm>
        </p:spPr>
        <p:txBody>
          <a:bodyPr>
            <a:noAutofit/>
          </a:bodyPr>
          <a:lstStyle/>
          <a:p>
            <a:pPr>
              <a:buClr>
                <a:srgbClr val="00B050"/>
              </a:buClr>
            </a:pPr>
            <a:r>
              <a:rPr lang="nl-NL" sz="3200" dirty="0"/>
              <a:t> Hoe lang moet een voetbalveld zijn?</a:t>
            </a:r>
          </a:p>
          <a:p>
            <a:pPr marL="0" indent="0">
              <a:buClr>
                <a:srgbClr val="00B050"/>
              </a:buClr>
              <a:buNone/>
            </a:pPr>
            <a:r>
              <a:rPr lang="nl-NL" sz="3200" dirty="0"/>
              <a:t>A) Tussen de 60 – 80 meter</a:t>
            </a:r>
            <a:br>
              <a:rPr lang="nl-NL" sz="3200" dirty="0"/>
            </a:br>
            <a:r>
              <a:rPr lang="nl-NL" sz="3200" dirty="0"/>
              <a:t>B) Tussen de 70 – 90 meter</a:t>
            </a:r>
            <a:br>
              <a:rPr lang="nl-NL" sz="3200" dirty="0"/>
            </a:br>
            <a:r>
              <a:rPr lang="nl-NL" sz="3200" dirty="0"/>
              <a:t>C) Tussen de 90 – 120 meter</a:t>
            </a:r>
            <a:br>
              <a:rPr lang="nl-NL" sz="3200" dirty="0"/>
            </a:br>
            <a:endParaRPr lang="nl-NL" sz="3200" dirty="0"/>
          </a:p>
          <a:p>
            <a:pPr marL="0" indent="0">
              <a:buClr>
                <a:srgbClr val="00B050"/>
              </a:buClr>
              <a:buNone/>
            </a:pPr>
            <a:r>
              <a:rPr lang="nl-NL" sz="3200" dirty="0">
                <a:sym typeface="Wingdings" panose="05000000000000000000" pitchFamily="2" charset="2"/>
              </a:rPr>
              <a:t> Bij JO-13 is dit ook zo</a:t>
            </a:r>
            <a:br>
              <a:rPr lang="nl-NL" sz="3200" dirty="0"/>
            </a:br>
            <a:endParaRPr lang="nl-NL" sz="3200" dirty="0"/>
          </a:p>
        </p:txBody>
      </p:sp>
      <p:pic>
        <p:nvPicPr>
          <p:cNvPr id="1026" name="Picture 2" descr="Afbeeldingsresultaat voor lengte voetbalvel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04057" y="3693417"/>
            <a:ext cx="3033061" cy="20270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Rechte verbindingslijn met pijl 2"/>
          <p:cNvCxnSpPr/>
          <p:nvPr/>
        </p:nvCxnSpPr>
        <p:spPr>
          <a:xfrm>
            <a:off x="7371973" y="3504503"/>
            <a:ext cx="3033061" cy="8716"/>
          </a:xfrm>
          <a:prstGeom prst="straightConnector1">
            <a:avLst/>
          </a:prstGeom>
          <a:ln w="57150">
            <a:headEnd type="triangle"/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60571756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sch">
  <a:themeElements>
    <a:clrScheme name="Organisch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sch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sch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390</TotalTime>
  <Words>1075</Words>
  <Application>Microsoft Office PowerPoint</Application>
  <PresentationFormat>Breedbeeld</PresentationFormat>
  <Paragraphs>95</Paragraphs>
  <Slides>31</Slides>
  <Notes>0</Notes>
  <HiddenSlides>0</HiddenSlides>
  <MMClips>3</MMClips>
  <ScaleCrop>false</ScaleCrop>
  <HeadingPairs>
    <vt:vector size="6" baseType="variant">
      <vt:variant>
        <vt:lpstr>Gebruikte lettertypen</vt:lpstr>
      </vt:variant>
      <vt:variant>
        <vt:i4>4</vt:i4>
      </vt:variant>
      <vt:variant>
        <vt:lpstr>Thema</vt:lpstr>
      </vt:variant>
      <vt:variant>
        <vt:i4>1</vt:i4>
      </vt:variant>
      <vt:variant>
        <vt:lpstr>Diatitels</vt:lpstr>
      </vt:variant>
      <vt:variant>
        <vt:i4>31</vt:i4>
      </vt:variant>
    </vt:vector>
  </HeadingPairs>
  <TitlesOfParts>
    <vt:vector size="36" baseType="lpstr">
      <vt:lpstr>Arial</vt:lpstr>
      <vt:lpstr>Calibri</vt:lpstr>
      <vt:lpstr>Garamond</vt:lpstr>
      <vt:lpstr>Wingdings</vt:lpstr>
      <vt:lpstr>Organisch</vt:lpstr>
      <vt:lpstr>Voetbalquiz</vt:lpstr>
      <vt:lpstr>Regels</vt:lpstr>
      <vt:lpstr>Voorbeeld 1</vt:lpstr>
      <vt:lpstr>Voorbeeld 2</vt:lpstr>
      <vt:lpstr>Voorbeeld 3</vt:lpstr>
      <vt:lpstr>Vraag 1</vt:lpstr>
      <vt:lpstr>Vraag 2</vt:lpstr>
      <vt:lpstr>Vraag 3</vt:lpstr>
      <vt:lpstr>Vraag 4</vt:lpstr>
      <vt:lpstr>Bonuspunt</vt:lpstr>
      <vt:lpstr>Vraag 5</vt:lpstr>
      <vt:lpstr>Opdracht 1</vt:lpstr>
      <vt:lpstr>Vraag 6</vt:lpstr>
      <vt:lpstr>Vraag 7</vt:lpstr>
      <vt:lpstr>Vraag 8</vt:lpstr>
      <vt:lpstr>Bonuspunten</vt:lpstr>
      <vt:lpstr>Vraag 9</vt:lpstr>
      <vt:lpstr>Vraag 10</vt:lpstr>
      <vt:lpstr>Vraag 11</vt:lpstr>
      <vt:lpstr>Bonuspunten</vt:lpstr>
      <vt:lpstr>Vraag 12</vt:lpstr>
      <vt:lpstr>Opdracht 2</vt:lpstr>
      <vt:lpstr>Vraag 13</vt:lpstr>
      <vt:lpstr>Vraag 14</vt:lpstr>
      <vt:lpstr>Vraag 15</vt:lpstr>
      <vt:lpstr>Opdracht 3</vt:lpstr>
      <vt:lpstr>Vraag 16</vt:lpstr>
      <vt:lpstr>Vraag 17</vt:lpstr>
      <vt:lpstr>Vraag 18</vt:lpstr>
      <vt:lpstr>Bonuspunt</vt:lpstr>
      <vt:lpstr>Opdracht 4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Droppels Voetbalquiz</dc:title>
  <dc:creator>Frank Dirks</dc:creator>
  <cp:lastModifiedBy>Frank Dirks</cp:lastModifiedBy>
  <cp:revision>64</cp:revision>
  <cp:lastPrinted>2019-12-05T12:53:11Z</cp:lastPrinted>
  <dcterms:created xsi:type="dcterms:W3CDTF">2019-01-24T17:09:40Z</dcterms:created>
  <dcterms:modified xsi:type="dcterms:W3CDTF">2021-03-05T07:22:34Z</dcterms:modified>
</cp:coreProperties>
</file>